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sldIdLst>
    <p:sldId id="256" r:id="rId2"/>
    <p:sldId id="350" r:id="rId3"/>
    <p:sldId id="322" r:id="rId4"/>
    <p:sldId id="262" r:id="rId5"/>
    <p:sldId id="257" r:id="rId6"/>
    <p:sldId id="258" r:id="rId7"/>
    <p:sldId id="259" r:id="rId8"/>
    <p:sldId id="260" r:id="rId9"/>
    <p:sldId id="261" r:id="rId10"/>
    <p:sldId id="315" r:id="rId11"/>
    <p:sldId id="279" r:id="rId12"/>
    <p:sldId id="324" r:id="rId13"/>
    <p:sldId id="264" r:id="rId14"/>
    <p:sldId id="265" r:id="rId15"/>
    <p:sldId id="272" r:id="rId16"/>
    <p:sldId id="325" r:id="rId17"/>
    <p:sldId id="266" r:id="rId18"/>
    <p:sldId id="330" r:id="rId19"/>
    <p:sldId id="268" r:id="rId20"/>
    <p:sldId id="329" r:id="rId21"/>
    <p:sldId id="323" r:id="rId22"/>
    <p:sldId id="403" r:id="rId23"/>
    <p:sldId id="406" r:id="rId24"/>
    <p:sldId id="408" r:id="rId25"/>
    <p:sldId id="326" r:id="rId26"/>
    <p:sldId id="267" r:id="rId27"/>
    <p:sldId id="327" r:id="rId28"/>
    <p:sldId id="328" r:id="rId29"/>
    <p:sldId id="400" r:id="rId30"/>
    <p:sldId id="409" r:id="rId31"/>
    <p:sldId id="294" r:id="rId32"/>
    <p:sldId id="410" r:id="rId33"/>
    <p:sldId id="295" r:id="rId34"/>
    <p:sldId id="411" r:id="rId35"/>
    <p:sldId id="413" r:id="rId36"/>
    <p:sldId id="414" r:id="rId37"/>
    <p:sldId id="277" r:id="rId38"/>
    <p:sldId id="412" r:id="rId39"/>
    <p:sldId id="269" r:id="rId40"/>
    <p:sldId id="270" r:id="rId41"/>
    <p:sldId id="415" r:id="rId42"/>
    <p:sldId id="395" r:id="rId43"/>
    <p:sldId id="332" r:id="rId44"/>
    <p:sldId id="331" r:id="rId45"/>
    <p:sldId id="271" r:id="rId46"/>
    <p:sldId id="282" r:id="rId47"/>
    <p:sldId id="280" r:id="rId48"/>
    <p:sldId id="284" r:id="rId49"/>
    <p:sldId id="283" r:id="rId50"/>
    <p:sldId id="285" r:id="rId51"/>
    <p:sldId id="286" r:id="rId52"/>
    <p:sldId id="333" r:id="rId53"/>
    <p:sldId id="334" r:id="rId54"/>
    <p:sldId id="335" r:id="rId55"/>
    <p:sldId id="318" r:id="rId56"/>
    <p:sldId id="278" r:id="rId57"/>
    <p:sldId id="336" r:id="rId58"/>
    <p:sldId id="337" r:id="rId59"/>
    <p:sldId id="338" r:id="rId60"/>
    <p:sldId id="357" r:id="rId61"/>
    <p:sldId id="339" r:id="rId62"/>
    <p:sldId id="351" r:id="rId63"/>
    <p:sldId id="352" r:id="rId64"/>
    <p:sldId id="263" r:id="rId65"/>
    <p:sldId id="353" r:id="rId66"/>
    <p:sldId id="273" r:id="rId67"/>
    <p:sldId id="354" r:id="rId68"/>
    <p:sldId id="356" r:id="rId69"/>
    <p:sldId id="317" r:id="rId70"/>
    <p:sldId id="341" r:id="rId71"/>
    <p:sldId id="355" r:id="rId72"/>
    <p:sldId id="358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291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Trovato" initials="KT" lastIdx="2" clrIdx="0">
    <p:extLst>
      <p:ext uri="{19B8F6BF-5375-455C-9EA6-DF929625EA0E}">
        <p15:presenceInfo xmlns:p15="http://schemas.microsoft.com/office/powerpoint/2012/main" userId="Karen Trov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1FD"/>
    <a:srgbClr val="E5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94660"/>
  </p:normalViewPr>
  <p:slideViewPr>
    <p:cSldViewPr>
      <p:cViewPr varScale="1">
        <p:scale>
          <a:sx n="108" d="100"/>
          <a:sy n="108" d="100"/>
        </p:scale>
        <p:origin x="83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9C35-8ECC-4E00-8BBE-7979037192CC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73169-4E5C-4C1B-A7AD-AAC28EF45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1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read a book this summer about how people learn. Self-testing is the best method, mix it up instead of all of the same tests.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3169-4E5C-4C1B-A7AD-AAC28EF457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son’s first HW in his </a:t>
            </a:r>
            <a:r>
              <a:rPr lang="en-US" dirty="0" err="1"/>
              <a:t>Comuter</a:t>
            </a:r>
            <a:r>
              <a:rPr lang="en-US" dirty="0"/>
              <a:t> Science Principles. Write an algorithm to put on a jacket.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73169-4E5C-4C1B-A7AD-AAC28EF457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2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Pick up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73169-4E5C-4C1B-A7AD-AAC28EF457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7032B-63DF-4EF6-8775-6B33FF0AF6B0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4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C4A2-C292-4925-9C19-F5D456C1FEF1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1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05A0-316D-4982-AABA-41F14AD89F44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2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44EA-3105-4098-B775-4E2452B483CE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90BD-07F7-4BF6-AFAE-4A343C744450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A5E5-05A3-42BC-8866-8E718856997B}" type="datetime1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71CB-AB9F-4665-A69E-1569EF4ADA4F}" type="datetime1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DC1D-BD81-4A8B-807B-F175B30D0B36}" type="datetime1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860E-2DD4-4573-BC84-A0D75D23E225}" type="datetime1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7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14B2-C1E6-4F94-BD61-7D5434E7E15A}" type="datetime1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4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9589-0695-4124-B57C-A533BEA5E174}" type="datetime1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8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F72C8-81DF-43FC-9805-0534CABD6C5A}" type="datetime1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CC9D-57C0-4AFA-94E4-BF9EE6A24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1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Hand_left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.cis.fordham.edu/harazduk/cs1600" TargetMode="External"/><Relationship Id="rId2" Type="http://schemas.openxmlformats.org/officeDocument/2006/relationships/hyperlink" Target="https://fordham.zoom.us/j/2382029517?pwd=VitRbkN0M1pXdjFGaHM0N3c5TGNPQT0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zybooks.com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torm.cis.fordham.edu/harazduk/cs16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 dirty="0"/>
              <a:t>CISC 1600/1610</a:t>
            </a:r>
            <a:br>
              <a:rPr lang="en-US" dirty="0"/>
            </a:br>
            <a:r>
              <a:rPr lang="en-US" dirty="0"/>
              <a:t>Computer Science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Programming in C++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Professor Julie </a:t>
            </a:r>
            <a:r>
              <a:rPr lang="en-US" dirty="0" err="1">
                <a:solidFill>
                  <a:schemeClr val="tx1"/>
                </a:solidFill>
              </a:rPr>
              <a:t>Harazduk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jharazduk@fordham.edu</a:t>
            </a:r>
          </a:p>
          <a:p>
            <a:r>
              <a:rPr lang="en-US" dirty="0">
                <a:solidFill>
                  <a:schemeClr val="tx1"/>
                </a:solidFill>
              </a:rPr>
              <a:t>Office: JMH 338</a:t>
            </a:r>
          </a:p>
        </p:txBody>
      </p:sp>
    </p:spTree>
    <p:extLst>
      <p:ext uri="{BB962C8B-B14F-4D97-AF65-F5344CB8AC3E}">
        <p14:creationId xmlns:p14="http://schemas.microsoft.com/office/powerpoint/2010/main" val="132288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“Two courses in one”: </a:t>
            </a:r>
            <a:br>
              <a:rPr lang="en-US" dirty="0"/>
            </a:br>
            <a:r>
              <a:rPr lang="en-US" dirty="0"/>
              <a:t>CISC 1600 and CISC 1610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CISC 1600 and 1610 cover lecture and lab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may work in lab during lecture time</a:t>
            </a:r>
          </a:p>
          <a:p>
            <a:r>
              <a:rPr lang="en-US" dirty="0"/>
              <a:t>We may have lecture during lab time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Listen for announcements during class/online!</a:t>
            </a:r>
          </a:p>
          <a:p>
            <a:pPr marL="0" indent="0" algn="ctr">
              <a:buNone/>
            </a:pPr>
            <a:r>
              <a:rPr lang="en-US" dirty="0"/>
              <a:t>Read your email at least twice a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905000"/>
            <a:ext cx="61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program provides a computer with a set of simple instructions to achieve a goal</a:t>
            </a:r>
          </a:p>
          <a:p>
            <a:pPr algn="ctr"/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7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445C-74A1-4789-AB36-D1D92254F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D01FD"/>
                </a:solidFill>
              </a:rPr>
              <a:t>Think about a program to put on a jacket?</a:t>
            </a:r>
            <a:br>
              <a:rPr lang="en-US" dirty="0">
                <a:solidFill>
                  <a:srgbClr val="0D01FD"/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E8E4A-AEC4-4DBA-804B-F78CECE01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D01FD"/>
                </a:solidFill>
              </a:rPr>
              <a:t>What does it need to do?</a:t>
            </a:r>
          </a:p>
          <a:p>
            <a:r>
              <a:rPr lang="en-US" dirty="0">
                <a:solidFill>
                  <a:srgbClr val="0D01FD"/>
                </a:solidFill>
              </a:rPr>
              <a:t>How exact does it need to be?</a:t>
            </a:r>
          </a:p>
          <a:p>
            <a:r>
              <a:rPr lang="en-US" dirty="0">
                <a:solidFill>
                  <a:srgbClr val="0D01FD"/>
                </a:solidFill>
              </a:rPr>
              <a:t>We’ll come back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6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Programs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 your computer:</a:t>
            </a:r>
          </a:p>
          <a:p>
            <a:r>
              <a:rPr lang="en-US" dirty="0"/>
              <a:t>Web browser</a:t>
            </a:r>
          </a:p>
          <a:p>
            <a:pPr lvl="1"/>
            <a:r>
              <a:rPr lang="en-US" dirty="0"/>
              <a:t>Request and display information from distant sites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Word processor</a:t>
            </a:r>
          </a:p>
          <a:p>
            <a:pPr lvl="1"/>
            <a:r>
              <a:rPr lang="en-US" dirty="0"/>
              <a:t>Record text, change appearance, save to disk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Anywhere else?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2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Programs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dining hall:</a:t>
            </a:r>
          </a:p>
          <a:p>
            <a:r>
              <a:rPr lang="en-US" dirty="0"/>
              <a:t>Cashier</a:t>
            </a:r>
          </a:p>
          <a:p>
            <a:pPr lvl="1"/>
            <a:r>
              <a:rPr lang="en-US" dirty="0"/>
              <a:t>Compute price of food purchase, charge payment to account, (if pay cash: compute change)</a:t>
            </a:r>
          </a:p>
          <a:p>
            <a:endParaRPr lang="en-US" sz="1800" dirty="0"/>
          </a:p>
          <a:p>
            <a:r>
              <a:rPr lang="en-US" dirty="0"/>
              <a:t>HVAC</a:t>
            </a:r>
          </a:p>
          <a:p>
            <a:pPr lvl="1"/>
            <a:r>
              <a:rPr lang="en-US" dirty="0"/>
              <a:t>Monitor temperature, adjust A/C or heating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And beyond…</a:t>
            </a:r>
          </a:p>
          <a:p>
            <a:r>
              <a:rPr lang="en-US" dirty="0"/>
              <a:t>Self-Driving Car!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Programs are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humans:</a:t>
            </a:r>
          </a:p>
          <a:p>
            <a:r>
              <a:rPr lang="en-US" dirty="0"/>
              <a:t>Sports</a:t>
            </a:r>
          </a:p>
          <a:p>
            <a:pPr lvl="1"/>
            <a:r>
              <a:rPr lang="en-US" dirty="0"/>
              <a:t>When to run, where to run; when to pass, who to pass to; when to shoot</a:t>
            </a:r>
          </a:p>
          <a:p>
            <a:r>
              <a:rPr lang="en-US" dirty="0"/>
              <a:t>The brain</a:t>
            </a:r>
          </a:p>
          <a:p>
            <a:pPr lvl="1"/>
            <a:r>
              <a:rPr lang="en-US" dirty="0"/>
              <a:t>Neurons working together to combine information about an image to recognize a dog or a car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3002" y="5434356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dog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 descr="http://upload.wikimedia.org/wikipedia/commons/thumb/d/d6/Thai-Ridgeback.jpg/305px-Thai-Ridge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74040"/>
            <a:ext cx="2066925" cy="142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971800" y="5485587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AutoShape 4" descr="data:image/jpeg;base64,/9j/4AAQSkZJRgABAQAAAQABAAD/2wCEAAkGBxITEhMSExQWExUXGBcbGBcYFRgYFhYaFhcWGR0dFhoYHCsgGhwlHB0cJjIiJSorLi4vFx8zODMsNygtLisBCgoKDg0OGxAQGywkICYsLS0sLDQsLCw0LC0sNTcsLyw0LCwvLCwvLCwsLCwsLCwsLCwsLCwsLCwsLCwsLCwsLP/AABEIAJgBTAMBIgACEQEDEQH/xAAbAAEBAAMBAQEAAAAAAAAAAAAABgQFBwMCAf/EAEkQAAIBAwIEAwQGBQgHCQAAAAECAwAEERIhBQYTMUFRYRQiMnEHI0JigZEzUoKSoTRDY3Jzg7GzFiRTVJSishUlZGV0k8HR1P/EABoBAQADAQEBAAAAAAAAAAAAAAABAgMEBQb/xAArEQEAAgIBAwIFAwUAAAAAAAAAAQIDETEEEiFBcQUUIlGRE2GBM6GxwdH/2gAMAwEAAhEDEQA/AO40pWp5o4wbS3e56ZlWMqZAp95Y9QDuoxvpXLY22B3FBsrmdURnY4VVLE+QUZP8KgOQbu4lvJHklkIeEzSRMxKIZ5fqVVTkKUjRl93GdOTmqnjl9HJw+4mjYPG1tKysDkMDGxBFaT6NY8+1yHwkiiHyjt4n/wCqRvyq0cSK/wBqTqdLUNenVp8dOcZ+Wa9qgr24Ycww6extkjYeGH9rlJPyMUf73rV7VQpSlApSlArX2nFo5Lie3UEtAIy7bacyhiFG+dQABO32hXvxK+jgieaVtKIpZj6DyHiT2AHckVJfRYkjRXdzL+kuLqV2Bx7mkKmjI76CCv7JoLalKUClKUClKUClKUClKUClKUClKUClKUClKUClKUHy7gAkkAAZJOwAHiTWk4JzVBdSvFEHOlA6yFdKSrq0kx5OogHG5AByCCQc1ubmBJEaN1DowKsrAFWVhggg7EEeFc05m4MeHywTQzGKMsyRO51ezuVLdNix+st3CEaWOQQuGzp0zEb8Dp9S/PvGZ7aOA2+DI8wGkgHUiRSysvpq0Bc+BcVh8M5+QpmeJttupbg3ETfIR5kU+hXbPc96000txxK+ULmBFRsEgF4YmYAuVOR1pWUBQchVRicnKm0V8+RZWPN1jKF03MSswHuO4RwT4FXwQ3pjNbupmPkKw7yRNOfHryySgnz0OxQfgoqkJVVycKoHyAA/wAFUked5cCON5GICorMSTgAKCSSfLauZ8hQ6r6CWYs85tHkdydTFmeEEOTuqjUdKD3fi290V6c4czi6QpG6pajs7nSLtxuqr4mDVjJG8nYe78Xly3/2sU02lrFb6yDNdXWtnkPmiYRgB9ldOnHzyb61Xz6jqdK8bRHVEEjB3CgMwXSGYDchcnSCfDJxXtVBG8J4/Nb3p4detqMhd7O4IAEyZyYnxt1UzjI+IDwOM2DoCCCAQRgg7gg+BFaXnDluO/tzC5KMCGilXZ4pF+F1I32/wrWcg8xyzdSyvBpvrbAl8BKv2ZU8wwxn5g4GoCgj76Gfhxn4UiF7a7Deztn9ErsOrnO+FQnP3tB36jabf6PlHRmx/vEufwCAfwArZczcFF1DozokU64pMZ6cgBAPqpBKkeKsRUDwLj9zAl3CkBEzzbFmXp279KJHEgJDthlLrgYcSJuAci8ea6jkbXhz9Xj0zDdI4pAT4akFugA+RklHzU1f1z/6O7YJdXKZLaILfc/EzSy3TOzHxZmUE+pNbPnLi9xHNBBBIItccrs+gO3uNEoC6th8ZO4PYUms92h+c28zSxSLBahGkTEkxkyI1TuIyw7O4B330qMkbrnf8C4l7TbxT6GjEi6grYyAex28CMEehFc94FwQXUzQEs8KNru5GOWnkf3hGxAwSwwXA2CaFwAwx1BceFLREeB+1i8S4hHBGZZWCIGRSx7AyOqLnyGphvU39JEOqK1Op0xcp7yOyMNUcqjDIQfiK1Lcd45Jd2FnZArPcXDRFiQMaBIXiaQDYltCuVGAVSQgAYBrr1FX9Icg6VspI0tcoT5ERpJIPyZQfwrN5Ch08PtjjSZE6pHiDOTKc+uXqP+kq3S1s7a2i2EMFy6fKG3MeT65lBqs5p48nD7QFQHk0aYY/1iiZJPkiqMsfIYG5AM+kChWQEkAgkdxncZGd/LavqpD6NZoTbYFzFc3LnrXTRyLJiSXwbQSAFACAeUe3aq+qhSlKBSlKBSlKBSlKBSlKBSlKBSlKBSlKBSlKBXxLGrDDAMPIjI/I190oIrnjg8USpeRII3V40k0gKJY5HCe+BsShYMCdxhh9o1kfR9CMXU3i82j5LCiqB+9rP7Rr3+kOTFnpHd5rdR/7yE/koY/hUbbcQvo19it8BpJZpFMeGmdZJS5JLrogRdQUudXgFwxFaRuafyL7mHme2sx9a+XwSIkwZCB44JAVfvMVX1qOMPEOLkFh7LZ5yAwJDjOx0nBmOPFtMYyCBLgGtzy5yDFEerckXExOrB1GNWGMMdZLSuMD6yQk7e6F7VvuYeORWket/eZto4x8cr+CoP8AE9gMk4AqnsPPgvLNtbe8iapfGaT35m/bPYfdXCjwArcVze1+kVxF0Gj9o4jrkUwwxyMiDUSrvpBIQKV9T6bkVnJ0N4tvm9fVK7s+CEzGrYwh0bbbnYnGrGWxkp/cbylKVAluZubnspQJLSR4CoInR006vFWDkBD5FmAPnmpXmLiYuZ7O9s4pY7mHVqaRVVJIirHpSMrEOGbGCuoLqY11IipfivJULapLb/VZjk5TPRc9/rYQQpye7DDfeq1deo3nB+Jx3MMc8edLjOCMMp7FWHgynII8CDUzzzwvQfb4x8CgXCgfHEP5z+tHufVdQ3IWtBwvjE1hcsksbL1DmW3B1ZIwDPZk46oxjWgwexwG2ayHOvDSPevLdNt1kkWNxn9ZJMMPkRU+azuBpOR2AvbncHqW8BXfwiknzjzH1i19c7fy21/9Pcf5ltU7wm7jtpY7iM/6vFNLGGIIHsspAyM49xHCHPbTFn1qg5yYNfQgfYtpCf72WPT/AJbflWkf1IlLUcP5guIraGxtbdheSu4MsmnpKzMWeUYYs6gHI2AA0g74U9A5e4OlpAsKlnOSzyMcvLI51O7nzZiT6dvCtDyBw/UrXzbtMMQ/cgByuPWQ++T4jQPs1WzqSrAbEggfiKytrfhCa+kMg2YYHOJ7bBB/8RGDg/mK0X0b8BQSvMuTHB9TEWOotIFVXbP3EVIh5aXFStmbhLCO2iCGN3gZUJOtJ1ZB01AGNLTgMSdxmTY527DwPhi20EUCkkIoBY93buzN95mJY+pNWn6Y0IrnMCe9eJhlI7YIfU3DOXHphUT96tdwfhlxeSao5XdQoja8lCkBF+xaooCu2e7Y053JcrpHvwTh68RvbxpNRt+pqZewmx9TGhI36eiHWV+11VzsSD0uOMKAqgKAAAAMAAdgAOwp36iIgYPBeDQ2sfThXAJyzE5eRsAanY7s2w/AADAAFbClKzClKUClKUClKUClKUClKUClKUClKUClKUClKUClK+XYAEkgAbknYADzoIfn29U3EERICwo9xJ93IaOMn0x1j+wK2nIvCjHCbiRcTXGGbI95I9zHH6aVOT95nNQnGL6Odbi4kkjjW4f6sykBDFHhUUgkZR1UsRnOJTW8/wBL7u4jPRa1jB260Tmcjz0AqFDeRJYDxBraaW7YiEt/zRzN0T7PbgSXBGTneOBT9uXB39EG7egywhlgkuDL7P1bq4kBRrnA0JnI/SnCIqnfRHkj9Uk1kWFjK6SJBayzpqdZJOpEDI/ZyxkkDs33iPltXunFeJWUao+qGJBhWnt45Y0VRsGktXAQAeL4+ZNNRXjkdE4XwyG3jEcMaRqPBVAyfEnHcnzO+9ZlQtnzncgAyQRzqd9dvJpYg+ISU6SP7yt5w3nGymIXq9JycBJlMTMR4JrAEnzQkVnNZjlDfUpSqhSvL2hNfT1Lr06tGoatOcatPfGds160GLxLh0M6GOaNJUyDpdQRkdiM9iPMb1OXPIyYPQuJoT4KzCaMH1EmXx6Bx+FVtKmJmOBy5w6SPbXCBZQM7bxzRnbXHnuvgVO6k4OQQTjS2yxRSsC7ERkAs7OQsatpRSx2UZOB610DmrgXtUQ0nRNGdcL/AKrYwVbzRhsw9c9wCIWCUTRkMpQnUjofijcZV1PqDn0PcbGunHfu55S6LwGMLbW6jsIox+SLWfWk5LverZQE/Gi9OQeTxe434ZGR6EVu65UOaG3W34tHFIMRmdpoj9nNxHKBn1E/UH95H51Z838SNvZzSKcPgJH/AGkrCOP/AJ2WtL9JnC0eBLhhnokiTfB6MmkOcjtpISTPcdLapTj3Gbp4UhlUubYSSiYYC3DKhSEMB2fLEsO2pFYd8DSIm2hXfRhYCO0LjOJZXIz+pGFgT8CsYb9onxqvrD4PYiCCGFe0caJ+6oFZlUmdhSlKgKUpQKUpQKUpQKUpQKUpQKUpQKUpQKUpQKUpQK5pznzIk8pt9RWzXAkk0t07iTUQYjLjQI1IGRn3ydPYENR80cQaR/YomKkqGuJFODHG2QEUjtJJg4I3VQx2OnPnHboqCNVUIFChABpCgYAx2xjwrg6nr4wXisRufVviw98blquV9P8A2imwObaXBx8OJIPh8shv4Vn89cIRF9uiULIhUTY2EsRYBtfmUzrDd/dYdmNePIPB4457uWPV00boxKcaIxpSSRY9sldZA74GgqMYqh5wi1WN2v8AQS/wRjXoVy9+skeN6ljaNTpz7ki7nsp7bqsZLbiAAWTYdO4UEBX8yVXSG8QqDupLdYrmDcNuLrgVr7KuuZJEljGpVyUmcqcsQMdj33Haun0nlCQ47yUjB5LTTDI2dURyLebOc6lH6Njk++ozvkhu1R/J/L1nI89hLHLbyj30GvD6dKKyODlJdJwwLBgVkBGcHHX6gfpStNBs72EYuYptKnxdenK+g+edJHoryY+I1MTPA8l5S4lZ/wAhuVdB2ikyqAY7aPeQ/JOj86teCS3DQobmNIpvtqj60yD3BIHcb43xnGTXvY3SyxxyocpIqup81cBgfyNe9Rsc5lmzx1H8RJ0AfRbKafH7zH+FdGrl8cn/AHoj/wDmMgP/AAcsP/1XUKm0a0FKUqoVB832PRuknUYS59yTbYTIuUb9qNSpP3E86vK0nOlgZrKdVGXVepH/AGkJEqf8yj86tW3bOxK8B4mLS4YucW9wV1nwimGFVz911wpPgUTzJrotcwRlkQHAZHUHBGQVYdiPkazOCcels8RyB57UfCRl5oB5Y+KWMeGMuvbDDttlx+sJX1zAsiNGwyrKVYeYYYI/KuQw59ntkc6itxaRSN21GO8iic/IkH866avMtmYjOLmLpr3bWNiPAjuG8NPfO2K5xbWvUgcNqjMzTSDbDx9aV5V28GXUPxWq4omdwQ67StFypx8XMeh8LcRgCWPxz2DoPGN+4PzB3BA3tYoKUpQKUpQKUpQKUpQKUpQKUpQKUpQKUpQKUpQK1fMXFxbQ6wNcjEJFHnHUkbOlfQdyT4KrHwraVGXEvXvZnbtbEQxrnszxxyO5H6xDKo8gp/WNYdTm/RxzdfHTutpiRn2ZMMepNIS8j9tbtjLHyGwVR4BQPCvS6vZCkSRAdef3Ywd1XbLSN9xF97wydK92FOKQRLqnlYhFXLD5fLc58huSfWtvyrwpgTdzrpnkXCod+hFnIjGNgx2Z8d2wMkKteN0uD5i/db3mf9O/NeuOkRXlt+EcOS3hSFM6VHc92JJZmY+LMxJJ8yayyM7Gv2lfQPNfEEKoqoihVUAKqgAADsAB2FfdKUHy7gAkkAAZJOwAHia5te8Rn4rc4tEU21qGIlkJCSTOpAKgAk+4SB22kLHuoPQOLcOjuIZIJQWjkUqwDFSQfVSCKcK4bFbxLDCuhFzgZJJJOSWJ3ZidySSSTUxOhPfRZxDrcMtzp0aNUek91EbsqA+ujT+dVlc3gkl4PeTK0bS2N0+uNlxrilIwUIJAOQBgdyEGNRzVNDz1w1hvdwxEbFJn6Min70culh+IoIq6l6U8shH6G/1t6I0ilj+EblvkK6vXOOYrQLe3UbLlJ0jk37Nlei4x6aFz/XFbHlzmtIY1t71+mYxhJ3z05UGwLv2SQDZgxGSMjIJA0tG6xMJUnGuPW1oFa5lEKscBmDaM+RYDCn5kdjWVY3sUyCSKRJUPZkYMp+RG1aW65q4VIjRyXllIjDDI08LhgfArqOflioHiFpaRTiThk0upmXWsQkCqpONQnI0Mqgk9KQuMDChaziNodgr4lI0nV2wc/LxrmHE1uLkRpdSiRIm1oVQxSa9JVXLo+AygtgqF3OdsV7XHEr54GtGkR43GkznKz9M7MulRpLkZHUBXGc6SRk6fpWNMHl7+S2+f9kn/AEithX4qgAADAGwHyqOs5ppUEjTyq5zqVWAWNskFAuMe6dtwTtW98kY4jat8kUjcqxrSMsHKIXHZtI1D8cZr2qbt+MSQkddhJF2MuArR+soHulfNgBjxGMkUlTS8WjcJreLRuHhcWiuVY5V1+F0YpIn9Vl3HqOx8a2VjzLew4EgS8QeO0U4Hrj6uQ/hHWJSlqRblZXcI5rtp2EYYxSntFKuiQ476c7PjzQsK3SyA9iD+Nci5nVDblHIGt40U7ZVnkVQynwYZyD4YzVCeVbDt7Hbf8PHn89Oa8rrepr0toiY3tpjxTfhfUqAl4RapgBng8hFcywfwjddv4VmRNeR7xXXVXwS4RXGPSSMK4+Z1VzU+J4Z53C9umvCzpUzb83KpC3kRtScAS6g9sT/ajBT+8VM+GapQc7130vW8brO2ExMeJftKUqyClKUClKUClKUClKUClafi3MkEDGPJmnxtBEA0m+cat8RqcfE5UetTt3NLcHFzMsSHtbRSYB3260gw7n7q6V3IIbvXPn6nHhj6p8/b1aUxWvw2nNPOVtaxTaZoWnRfdiMgyGOymQDdVB3J8gaiOHM9rKjx6roXJAlAZerLKQziZNRCkkasrkDSFxsuDXRxxQRkKEhiQEkAKiKB3JxgAVh8j8tDWLwl1j1ytbQMoURrINOvBGoagXKqcaVlxgdhhg6mnV1vjtTx92lqTi1MS2HCeDSzSLPdJ00jIMNuSrHUP5ycqSpYfZQEhfiySRpq6Urrx46469tY8MbWm07kpSlaKlKUoFKUoPG8tI5UaOVFkRhhlZQysPUHY15WHC4IU6cMUcSd9KIqjJ8cAd6y6UExznwaWYwTW6q8sZdSrNoDRSgahqwcEOsbdjsp861UPKl84GuW3g8wqyXBx6MTGAfXB+VXlSfP/Mhto1gh1NdXB0RKmC6g7F1B2yOy52zgn3QxF63tHiBHuTHcyxI7XQ1LHGuiMPJMuoyBNIACL7oLE7FXydqquGclFxrvZC5P8zEzJCnoWGHlPmSQp/VFZfJPKwtIw8gBnZQpIJIiTv04ydyM7sx3dtz4AU9TbJM+BOzcj2BGFgETeDxEpIPXUp3+RyPSpSe2lt5fZ5zqJBMUuMCZB3yBssi7agNjkMMA4XptSf0j6ehD26vtMHS7Z+P63Gf6Dq59M0x3mJGhqf4tw143aaEF1beWId8/rx+Z818e432agpXVekWjUlqxaNSlIpUkUkEMpyD/AIEMPA+YNbblmVjBoY5MbNHnuSqH3cnxOgrk+YNffEOCxStrGqOT/aRkBj/XBBV8feBxWRw2xWGMRqSdySzfEzMSWJxtkk+G3lWOLFNLfsxxYZx2nz4fU96isI92kYZWNFLyMO2QignHr2rYWfAb6bHuJaIftSkSS/hFGdI28S/4Gtj9HTxAXMewnEzNJthnRv0TeqBBpHgCjDwNWNVvltvUN07w/ky1QN1VN07Kys82GOlhgqqgBEUjb3QM+Oaw5uA3Vv8AydxcxD+ambEyD7k24cAdg4z5vVdSuXLipljV42mt5rO4c44ldw5zcdSzfYHrJpQ+X1gJjb8GrP4OihTplWQHBGkggfLBPf8A+KuCK1F1yvYSNqks7aRv1nt4mP5lc1wX+GxMaraYj23/AMdMdZfXbLQ8Y4nDbxNJMwCgH3diz7fCq/aJ7YqY4FzFeWsFuIzBPG7gJbqpJAkct04ZhJpAjTOCVIxH4Dt0nh/L1nA2uC1t4WxjVHDGjY8sqoNa3jfKEEjCeCOKG6RtayiMDUdLKRLpGWVlYjPcbHwrfpul+XrbXmZ49GV8vfMb4Y45g4h/udt/xsn/AOSvZOZrgD6yyYn+injcfh1NB/hWsPFxGQl0htX2Hv8A6FyTgdOYe42T2UkNuMqK+LtbjUSpJU/DpIxivP8AneprbtvqPeHTTp8d+JbxOb4B+ljuIT9+B2A+bxak/jW14bxWC4XVBLHKviUcNj54Ox+dTtkZNI6mzfh29cbZrG4lwwP9bFiO5UZjmA94HuAxG7ITjUp2IrTH8U+rV4/mGd+l1xK3pXHuE89XrQ2ri5ilkuSiaJI09xnB1FekVOFwThs5wBkE1UNwnWdU89xM3jmZ44/H+aiKp+YJ9a7+p6qnTzEW5lhTFa/Cxur6KLeSRIx99wv+JrVNzlw/OBdwuw+zG4kb92PJqXltLS3b6u2iDkZLCNATv9psZY1seGXpkBGnSB5H3fl271x2+JzrcU8e7pjo7a7pltn5zsF3e4SIecoaIH0BkABPoN6neL84Sz9OG3jeGOaRU9oZtEuk5ZjFFpJXUgIDMVKk507VtLxEaN1l0mMqQ+rGnTjfVnbGKl+AcuX08NvIrRRpG2qJ3MjyTLGzKhdcDSHTB1ZY4bOM1v0vV/MUvGtTEePdjfFFJjaig4ekcZjiAjBzuO+T3Zj3Zj4knJ861NzbxwlQ7GV2+CGNcySnyUZ7ebHAHckCqCPlu5f9Nd6B+rbxBM+heUuf3dJrb8I4Hb22ekmGbGuRiXlfHbXI5Lt+J2rkwfD8m95La/z+W89X2xqjT8P5ceVllvdJ0kNHbKcxIR2aU/zrjuNgqnsCQGqppSvWx46469tY1DitabTuSlKVdBSlKBSlKBSlKBSlKBWtXgVv7Ub3RmcoIw5JOlAScIDsuSTnHetlUzzBzlFbSi3WOWaY4AULojBK6hqlfC9t8Lqb0oKatdxbjttbY60qoT8KZzI/9RFyzfgKguI8T4hdOlusoheXOI4CQI0GNckkxxIVXI+Dp5ZlHjkajlzhzNi2gJaWV5ybhlUuIEmdRNKce+5TQFB7lhnYHGkU+4qOMfSCVH1aJAp7S3biMehWEHU3yZkNTcPGbeWXqyXsdxNggEyRgIpOdMSKcIO3mxwMk4rpnB+XLW23iiUOcapWGqZ8eLyH3m/PbwxWwuLdHGl1Vx5MoI39DSt4rxA50T4152SXMyrJDaSvG4DI5aJA6kZDANIGwR2yBWFe2yxniMMWVijd1iXOQgNvE5VM9lDs2B4dhgACuncFINvAR26UeP3BWt8kxETCXPbszQ6faIJIFYhQ5KNHqY4AZkY6STsM4BJAzkgVlcvcvNdRSTG6mikE0yBFWIxKI5GVMqyFjqTSx94fFtgbVe8RsknikhkXUkisrDzDDBrm/J3FWs5mS4PuO/Smc+6EuIfq1lYeCTKE38Mx+BJFP1LWgefGOHz2zCS4BjKZ0XsGdKg9+oGyYgfFX1JsMk1uuHc7tFoW9ClGKqlzF8BLnCiSPJKk5HvKWB3Puirmp2Pk23S6iuocwlC5MS46LF1ZSQhHuNvnKac75zk1Sb7jyhR0pSqBSlKBSlKD4ljVgVYBgdiCMgj1B71pJeTrI7rEYv7GSSEflEwB/Kt9SomInk2nm5Sj+zPdL/fs3/Xmn+h9udpHuJR4hriXSfmFYAj07VQ0qkYccee2PxC3fb7tZccvWjo0ZgjCsADpQIcKQVwy4IIIBBByCAR2rSScGvotoniuk+z1WaGUDyZ0RlkPrpX186rqVGXBjyxq8bK3tXhGvDdnY2WT6zRFfzO/8K+4+GcRcYxa23kS0lwcf1QIgD+0ar6Vz1+H4I9P7y0nPefVO23KMWQ9w73bA5Ak0iJTt8MSAKceBbUR51RUpXXWlaxqsaZTMzyUpSrIKUpQKUpQKUpQKUpQKUpQKUpQKgfpB4mvXiiYkJAhnfAJJaTXFEAB8R2l2750VfVP3nKsct8l67sQiIBDgaC8bSFJGPcldZwOwIB7gVas6nY0tvZvZWNzdyDF3KgAG31Zb3IYVPozDJ8WZj2wBkfRjwpY7YzY3kwqZ7iGDMcQz5NhpP7017/SJw+6nhhjtk1nrAv7ygKBHJpZtRGVWQox05PubA1RcMslhhihTZY0VF+SKFH+FJnwMmsbid8kEMk8hwkaM7H0UEn5nasmoXnniayzJYhhhNM04zuQGzEmPIuNZ9EUH4qisbnQmIzcOkqpCZpikk9wqsAU6zOQq5HvvnUFXbIibfsD07ln+R2v9hD/AJa1q/o9tcWvXPxXLGXf9Q4WIb9vqwpx5k+dU9Wvbc6Cue842iw3etgOldrpOcaetGMYOe5eLw/oTXQq8rq1SVGjkRZEYYZXUMrDyIOxFRW3bOxAcG47LZe4+qa1HbALTW48gBvLGPL4l8NQwFvrO6SVFkjdZEYZVlIKsD4gjvURxbleW2Ou0UzQZ3g1DqRf2BYgMn9GxGN9J7LWLwrhPE4ZBNbQJEHOZYJZwEfPclY1YRy/eUnPjq2xa3bMbj8Do9K+UJwMjBxuM5wfnX1WYUpSgUpSgUpSgUpSgUpSgUpSgUpSgUpSgUpSgUpSgUpSgUpSgUpSgUpSgUpSgUpSgVzr6VXYvaxIuHYTdJ9OdUzoIUQHG+0jMV8kz9k4UqYnU7HQLS3WNEjXZUVVHyUACvWlKg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AutoShape 6" descr="data:image/jpeg;base64,/9j/4AAQSkZJRgABAQAAAQABAAD/2wCEAAkGBxITEhMSExQWExUXGBcbGBcYFRgYFhYaFhcWGR0dFhoYHCsgGhwlHB0cJjIiJSorLi4vFx8zODMsNygtLisBCgoKDg0OGxAQGywkICYsLS0sLDQsLCw0LC0sNTcsLyw0LCwvLCwvLCwsLCwsLCwsLCwsLCwsLCwsLCwsLCwsLP/AABEIAJgBTAMBIgACEQEDEQH/xAAbAAEBAAMBAQEAAAAAAAAAAAAABgQFBwMCAf/EAEkQAAIBAwIEAwQGBQgHCQAAAAECAwAEERIhBQYTMUFRYRQiMnEHI0JigZEzUoKSoTRDY3Jzg7GzFiRTVJSishUlZGV0k8HR1P/EABoBAQADAQEBAAAAAAAAAAAAAAABAgMEBQb/xAArEQEAAgIBAwIFAwUAAAAAAAAAAQIDETEEEiFBcQUUIlGRE2GBM6GxwdH/2gAMAwEAAhEDEQA/AO40pWp5o4wbS3e56ZlWMqZAp95Y9QDuoxvpXLY22B3FBsrmdURnY4VVLE+QUZP8KgOQbu4lvJHklkIeEzSRMxKIZ5fqVVTkKUjRl93GdOTmqnjl9HJw+4mjYPG1tKysDkMDGxBFaT6NY8+1yHwkiiHyjt4n/wCqRvyq0cSK/wBqTqdLUNenVp8dOcZ+Wa9qgr24Ycww6extkjYeGH9rlJPyMUf73rV7VQpSlApSlArX2nFo5Lie3UEtAIy7bacyhiFG+dQABO32hXvxK+jgieaVtKIpZj6DyHiT2AHckVJfRYkjRXdzL+kuLqV2Bx7mkKmjI76CCv7JoLalKUClKUClKUClKUClKUClKUClKUClKUClKUClKUHy7gAkkAAZJOwAHiTWk4JzVBdSvFEHOlA6yFdKSrq0kx5OogHG5AByCCQc1ubmBJEaN1DowKsrAFWVhggg7EEeFc05m4MeHywTQzGKMsyRO51ezuVLdNix+st3CEaWOQQuGzp0zEb8Dp9S/PvGZ7aOA2+DI8wGkgHUiRSysvpq0Bc+BcVh8M5+QpmeJttupbg3ETfIR5kU+hXbPc96000txxK+ULmBFRsEgF4YmYAuVOR1pWUBQchVRicnKm0V8+RZWPN1jKF03MSswHuO4RwT4FXwQ3pjNbupmPkKw7yRNOfHryySgnz0OxQfgoqkJVVycKoHyAA/wAFUked5cCON5GICorMSTgAKCSSfLauZ8hQ6r6CWYs85tHkdydTFmeEEOTuqjUdKD3fi290V6c4czi6QpG6pajs7nSLtxuqr4mDVjJG8nYe78Xly3/2sU02lrFb6yDNdXWtnkPmiYRgB9ldOnHzyb61Xz6jqdK8bRHVEEjB3CgMwXSGYDchcnSCfDJxXtVBG8J4/Nb3p4detqMhd7O4IAEyZyYnxt1UzjI+IDwOM2DoCCCAQRgg7gg+BFaXnDluO/tzC5KMCGilXZ4pF+F1I32/wrWcg8xyzdSyvBpvrbAl8BKv2ZU8wwxn5g4GoCgj76Gfhxn4UiF7a7Deztn9ErsOrnO+FQnP3tB36jabf6PlHRmx/vEufwCAfwArZczcFF1DozokU64pMZ6cgBAPqpBKkeKsRUDwLj9zAl3CkBEzzbFmXp279KJHEgJDthlLrgYcSJuAci8ea6jkbXhz9Xj0zDdI4pAT4akFugA+RklHzU1f1z/6O7YJdXKZLaILfc/EzSy3TOzHxZmUE+pNbPnLi9xHNBBBIItccrs+gO3uNEoC6th8ZO4PYUms92h+c28zSxSLBahGkTEkxkyI1TuIyw7O4B330qMkbrnf8C4l7TbxT6GjEi6grYyAex28CMEehFc94FwQXUzQEs8KNru5GOWnkf3hGxAwSwwXA2CaFwAwx1BceFLREeB+1i8S4hHBGZZWCIGRSx7AyOqLnyGphvU39JEOqK1Op0xcp7yOyMNUcqjDIQfiK1Lcd45Jd2FnZArPcXDRFiQMaBIXiaQDYltCuVGAVSQgAYBrr1FX9Icg6VspI0tcoT5ERpJIPyZQfwrN5Ch08PtjjSZE6pHiDOTKc+uXqP+kq3S1s7a2i2EMFy6fKG3MeT65lBqs5p48nD7QFQHk0aYY/1iiZJPkiqMsfIYG5AM+kChWQEkAgkdxncZGd/LavqpD6NZoTbYFzFc3LnrXTRyLJiSXwbQSAFACAeUe3aq+qhSlKBSlKBSlKBSlKBSlKBSlKBSlKBSlKBSlKBXxLGrDDAMPIjI/I190oIrnjg8USpeRII3V40k0gKJY5HCe+BsShYMCdxhh9o1kfR9CMXU3i82j5LCiqB+9rP7Rr3+kOTFnpHd5rdR/7yE/koY/hUbbcQvo19it8BpJZpFMeGmdZJS5JLrogRdQUudXgFwxFaRuafyL7mHme2sx9a+XwSIkwZCB44JAVfvMVX1qOMPEOLkFh7LZ5yAwJDjOx0nBmOPFtMYyCBLgGtzy5yDFEerckXExOrB1GNWGMMdZLSuMD6yQk7e6F7VvuYeORWket/eZto4x8cr+CoP8AE9gMk4AqnsPPgvLNtbe8iapfGaT35m/bPYfdXCjwArcVze1+kVxF0Gj9o4jrkUwwxyMiDUSrvpBIQKV9T6bkVnJ0N4tvm9fVK7s+CEzGrYwh0bbbnYnGrGWxkp/cbylKVAluZubnspQJLSR4CoInR006vFWDkBD5FmAPnmpXmLiYuZ7O9s4pY7mHVqaRVVJIirHpSMrEOGbGCuoLqY11IipfivJULapLb/VZjk5TPRc9/rYQQpye7DDfeq1deo3nB+Jx3MMc8edLjOCMMp7FWHgynII8CDUzzzwvQfb4x8CgXCgfHEP5z+tHufVdQ3IWtBwvjE1hcsksbL1DmW3B1ZIwDPZk46oxjWgwexwG2ayHOvDSPevLdNt1kkWNxn9ZJMMPkRU+azuBpOR2AvbncHqW8BXfwiknzjzH1i19c7fy21/9Pcf5ltU7wm7jtpY7iM/6vFNLGGIIHsspAyM49xHCHPbTFn1qg5yYNfQgfYtpCf72WPT/AJbflWkf1IlLUcP5guIraGxtbdheSu4MsmnpKzMWeUYYs6gHI2AA0g74U9A5e4OlpAsKlnOSzyMcvLI51O7nzZiT6dvCtDyBw/UrXzbtMMQ/cgByuPWQ++T4jQPs1WzqSrAbEggfiKytrfhCa+kMg2YYHOJ7bBB/8RGDg/mK0X0b8BQSvMuTHB9TEWOotIFVXbP3EVIh5aXFStmbhLCO2iCGN3gZUJOtJ1ZB01AGNLTgMSdxmTY527DwPhi20EUCkkIoBY93buzN95mJY+pNWn6Y0IrnMCe9eJhlI7YIfU3DOXHphUT96tdwfhlxeSao5XdQoja8lCkBF+xaooCu2e7Y053JcrpHvwTh68RvbxpNRt+pqZewmx9TGhI36eiHWV+11VzsSD0uOMKAqgKAAAAMAAdgAOwp36iIgYPBeDQ2sfThXAJyzE5eRsAanY7s2w/AADAAFbClKzClKUClKUClKUClKUClKUClKUClKUClKUClKUClK+XYAEkgAbknYADzoIfn29U3EERICwo9xJ93IaOMn0x1j+wK2nIvCjHCbiRcTXGGbI95I9zHH6aVOT95nNQnGL6Odbi4kkjjW4f6sykBDFHhUUgkZR1UsRnOJTW8/wBL7u4jPRa1jB260Tmcjz0AqFDeRJYDxBraaW7YiEt/zRzN0T7PbgSXBGTneOBT9uXB39EG7egywhlgkuDL7P1bq4kBRrnA0JnI/SnCIqnfRHkj9Uk1kWFjK6SJBayzpqdZJOpEDI/ZyxkkDs33iPltXunFeJWUao+qGJBhWnt45Y0VRsGktXAQAeL4+ZNNRXjkdE4XwyG3jEcMaRqPBVAyfEnHcnzO+9ZlQtnzncgAyQRzqd9dvJpYg+ISU6SP7yt5w3nGymIXq9JycBJlMTMR4JrAEnzQkVnNZjlDfUpSqhSvL2hNfT1Lr06tGoatOcatPfGds160GLxLh0M6GOaNJUyDpdQRkdiM9iPMb1OXPIyYPQuJoT4KzCaMH1EmXx6Bx+FVtKmJmOBy5w6SPbXCBZQM7bxzRnbXHnuvgVO6k4OQQTjS2yxRSsC7ERkAs7OQsatpRSx2UZOB610DmrgXtUQ0nRNGdcL/AKrYwVbzRhsw9c9wCIWCUTRkMpQnUjofijcZV1PqDn0PcbGunHfu55S6LwGMLbW6jsIox+SLWfWk5LverZQE/Gi9OQeTxe434ZGR6EVu65UOaG3W34tHFIMRmdpoj9nNxHKBn1E/UH95H51Z838SNvZzSKcPgJH/AGkrCOP/AJ2WtL9JnC0eBLhhnokiTfB6MmkOcjtpISTPcdLapTj3Gbp4UhlUubYSSiYYC3DKhSEMB2fLEsO2pFYd8DSIm2hXfRhYCO0LjOJZXIz+pGFgT8CsYb9onxqvrD4PYiCCGFe0caJ+6oFZlUmdhSlKgKUpQKUpQKUpQKUpQKUpQKUpQKUpQKUpQKUpQK5pznzIk8pt9RWzXAkk0t07iTUQYjLjQI1IGRn3ydPYENR80cQaR/YomKkqGuJFODHG2QEUjtJJg4I3VQx2OnPnHboqCNVUIFChABpCgYAx2xjwrg6nr4wXisRufVviw98blquV9P8A2imwObaXBx8OJIPh8shv4Vn89cIRF9uiULIhUTY2EsRYBtfmUzrDd/dYdmNePIPB4457uWPV00boxKcaIxpSSRY9sldZA74GgqMYqh5wi1WN2v8AQS/wRjXoVy9+skeN6ljaNTpz7ki7nsp7bqsZLbiAAWTYdO4UEBX8yVXSG8QqDupLdYrmDcNuLrgVr7KuuZJEljGpVyUmcqcsQMdj33Haun0nlCQ47yUjB5LTTDI2dURyLebOc6lH6Njk++ozvkhu1R/J/L1nI89hLHLbyj30GvD6dKKyODlJdJwwLBgVkBGcHHX6gfpStNBs72EYuYptKnxdenK+g+edJHoryY+I1MTPA8l5S4lZ/wAhuVdB2ikyqAY7aPeQ/JOj86teCS3DQobmNIpvtqj60yD3BIHcb43xnGTXvY3SyxxyocpIqup81cBgfyNe9Rsc5lmzx1H8RJ0AfRbKafH7zH+FdGrl8cn/AHoj/wDmMgP/AAcsP/1XUKm0a0FKUqoVB832PRuknUYS59yTbYTIuUb9qNSpP3E86vK0nOlgZrKdVGXVepH/AGkJEqf8yj86tW3bOxK8B4mLS4YucW9wV1nwimGFVz911wpPgUTzJrotcwRlkQHAZHUHBGQVYdiPkazOCcels8RyB57UfCRl5oB5Y+KWMeGMuvbDDttlx+sJX1zAsiNGwyrKVYeYYYI/KuQw59ntkc6itxaRSN21GO8iic/IkH866avMtmYjOLmLpr3bWNiPAjuG8NPfO2K5xbWvUgcNqjMzTSDbDx9aV5V28GXUPxWq4omdwQ67StFypx8XMeh8LcRgCWPxz2DoPGN+4PzB3BA3tYoKUpQKUpQKUpQKUpQKUpQKUpQKUpQKUpQKUpQK1fMXFxbQ6wNcjEJFHnHUkbOlfQdyT4KrHwraVGXEvXvZnbtbEQxrnszxxyO5H6xDKo8gp/WNYdTm/RxzdfHTutpiRn2ZMMepNIS8j9tbtjLHyGwVR4BQPCvS6vZCkSRAdef3Ywd1XbLSN9xF97wydK92FOKQRLqnlYhFXLD5fLc58huSfWtvyrwpgTdzrpnkXCod+hFnIjGNgx2Z8d2wMkKteN0uD5i/db3mf9O/NeuOkRXlt+EcOS3hSFM6VHc92JJZmY+LMxJJ8yayyM7Gv2lfQPNfEEKoqoihVUAKqgAADsAB2FfdKUHy7gAkkAAZJOwAHia5te8Rn4rc4tEU21qGIlkJCSTOpAKgAk+4SB22kLHuoPQOLcOjuIZIJQWjkUqwDFSQfVSCKcK4bFbxLDCuhFzgZJJJOSWJ3ZidySSSTUxOhPfRZxDrcMtzp0aNUek91EbsqA+ujT+dVlc3gkl4PeTK0bS2N0+uNlxrilIwUIJAOQBgdyEGNRzVNDz1w1hvdwxEbFJn6Min70culh+IoIq6l6U8shH6G/1t6I0ilj+EblvkK6vXOOYrQLe3UbLlJ0jk37Nlei4x6aFz/XFbHlzmtIY1t71+mYxhJ3z05UGwLv2SQDZgxGSMjIJA0tG6xMJUnGuPW1oFa5lEKscBmDaM+RYDCn5kdjWVY3sUyCSKRJUPZkYMp+RG1aW65q4VIjRyXllIjDDI08LhgfArqOflioHiFpaRTiThk0upmXWsQkCqpONQnI0Mqgk9KQuMDChaziNodgr4lI0nV2wc/LxrmHE1uLkRpdSiRIm1oVQxSa9JVXLo+AygtgqF3OdsV7XHEr54GtGkR43GkznKz9M7MulRpLkZHUBXGc6SRk6fpWNMHl7+S2+f9kn/AEithX4qgAADAGwHyqOs5ppUEjTyq5zqVWAWNskFAuMe6dtwTtW98kY4jat8kUjcqxrSMsHKIXHZtI1D8cZr2qbt+MSQkddhJF2MuArR+soHulfNgBjxGMkUlTS8WjcJreLRuHhcWiuVY5V1+F0YpIn9Vl3HqOx8a2VjzLew4EgS8QeO0U4Hrj6uQ/hHWJSlqRblZXcI5rtp2EYYxSntFKuiQ476c7PjzQsK3SyA9iD+Nci5nVDblHIGt40U7ZVnkVQynwYZyD4YzVCeVbDt7Hbf8PHn89Oa8rrepr0toiY3tpjxTfhfUqAl4RapgBng8hFcywfwjddv4VmRNeR7xXXVXwS4RXGPSSMK4+Z1VzU+J4Z53C9umvCzpUzb83KpC3kRtScAS6g9sT/ajBT+8VM+GapQc7130vW8brO2ExMeJftKUqyClKUClKUClKUClKUClafi3MkEDGPJmnxtBEA0m+cat8RqcfE5UetTt3NLcHFzMsSHtbRSYB3260gw7n7q6V3IIbvXPn6nHhj6p8/b1aUxWvw2nNPOVtaxTaZoWnRfdiMgyGOymQDdVB3J8gaiOHM9rKjx6roXJAlAZerLKQziZNRCkkasrkDSFxsuDXRxxQRkKEhiQEkAKiKB3JxgAVh8j8tDWLwl1j1ytbQMoURrINOvBGoagXKqcaVlxgdhhg6mnV1vjtTx92lqTi1MS2HCeDSzSLPdJ00jIMNuSrHUP5ycqSpYfZQEhfiySRpq6Urrx46469tY8MbWm07kpSlaKlKUoFKUoPG8tI5UaOVFkRhhlZQysPUHY15WHC4IU6cMUcSd9KIqjJ8cAd6y6UExznwaWYwTW6q8sZdSrNoDRSgahqwcEOsbdjsp861UPKl84GuW3g8wqyXBx6MTGAfXB+VXlSfP/Mhto1gh1NdXB0RKmC6g7F1B2yOy52zgn3QxF63tHiBHuTHcyxI7XQ1LHGuiMPJMuoyBNIACL7oLE7FXydqquGclFxrvZC5P8zEzJCnoWGHlPmSQp/VFZfJPKwtIw8gBnZQpIJIiTv04ydyM7sx3dtz4AU9TbJM+BOzcj2BGFgETeDxEpIPXUp3+RyPSpSe2lt5fZ5zqJBMUuMCZB3yBssi7agNjkMMA4XptSf0j6ehD26vtMHS7Z+P63Gf6Dq59M0x3mJGhqf4tw143aaEF1beWId8/rx+Z818e432agpXVekWjUlqxaNSlIpUkUkEMpyD/AIEMPA+YNbblmVjBoY5MbNHnuSqH3cnxOgrk+YNffEOCxStrGqOT/aRkBj/XBBV8feBxWRw2xWGMRqSdySzfEzMSWJxtkk+G3lWOLFNLfsxxYZx2nz4fU96isI92kYZWNFLyMO2QignHr2rYWfAb6bHuJaIftSkSS/hFGdI28S/4Gtj9HTxAXMewnEzNJthnRv0TeqBBpHgCjDwNWNVvltvUN07w/ky1QN1VN07Kys82GOlhgqqgBEUjb3QM+Oaw5uA3Vv8AydxcxD+ambEyD7k24cAdg4z5vVdSuXLipljV42mt5rO4c44ldw5zcdSzfYHrJpQ+X1gJjb8GrP4OihTplWQHBGkggfLBPf8A+KuCK1F1yvYSNqks7aRv1nt4mP5lc1wX+GxMaraYj23/AMdMdZfXbLQ8Y4nDbxNJMwCgH3diz7fCq/aJ7YqY4FzFeWsFuIzBPG7gJbqpJAkct04ZhJpAjTOCVIxH4Dt0nh/L1nA2uC1t4WxjVHDGjY8sqoNa3jfKEEjCeCOKG6RtayiMDUdLKRLpGWVlYjPcbHwrfpul+XrbXmZ49GV8vfMb4Y45g4h/udt/xsn/AOSvZOZrgD6yyYn+injcfh1NB/hWsPFxGQl0htX2Hv8A6FyTgdOYe42T2UkNuMqK+LtbjUSpJU/DpIxivP8AneprbtvqPeHTTp8d+JbxOb4B+ljuIT9+B2A+bxak/jW14bxWC4XVBLHKviUcNj54Ox+dTtkZNI6mzfh29cbZrG4lwwP9bFiO5UZjmA94HuAxG7ITjUp2IrTH8U+rV4/mGd+l1xK3pXHuE89XrQ2ri5ilkuSiaJI09xnB1FekVOFwThs5wBkE1UNwnWdU89xM3jmZ44/H+aiKp+YJ9a7+p6qnTzEW5lhTFa/Cxur6KLeSRIx99wv+JrVNzlw/OBdwuw+zG4kb92PJqXltLS3b6u2iDkZLCNATv9psZY1seGXpkBGnSB5H3fl271x2+JzrcU8e7pjo7a7pltn5zsF3e4SIecoaIH0BkABPoN6neL84Sz9OG3jeGOaRU9oZtEuk5ZjFFpJXUgIDMVKk507VtLxEaN1l0mMqQ+rGnTjfVnbGKl+AcuX08NvIrRRpG2qJ3MjyTLGzKhdcDSHTB1ZY4bOM1v0vV/MUvGtTEePdjfFFJjaig4ekcZjiAjBzuO+T3Zj3Zj4knJ861NzbxwlQ7GV2+CGNcySnyUZ7ebHAHckCqCPlu5f9Nd6B+rbxBM+heUuf3dJrb8I4Hb22ekmGbGuRiXlfHbXI5Lt+J2rkwfD8m95La/z+W89X2xqjT8P5ceVllvdJ0kNHbKcxIR2aU/zrjuNgqnsCQGqppSvWx46469tY1DitabTuSlKVdBSlKBSlKBSlKBSlKBWtXgVv7Ub3RmcoIw5JOlAScIDsuSTnHetlUzzBzlFbSi3WOWaY4AULojBK6hqlfC9t8Lqb0oKatdxbjttbY60qoT8KZzI/9RFyzfgKguI8T4hdOlusoheXOI4CQI0GNckkxxIVXI+Dp5ZlHjkajlzhzNi2gJaWV5ybhlUuIEmdRNKce+5TQFB7lhnYHGkU+4qOMfSCVH1aJAp7S3biMehWEHU3yZkNTcPGbeWXqyXsdxNggEyRgIpOdMSKcIO3mxwMk4rpnB+XLW23iiUOcapWGqZ8eLyH3m/PbwxWwuLdHGl1Vx5MoI39DSt4rxA50T4152SXMyrJDaSvG4DI5aJA6kZDANIGwR2yBWFe2yxniMMWVijd1iXOQgNvE5VM9lDs2B4dhgACuncFINvAR26UeP3BWt8kxETCXPbszQ6faIJIFYhQ5KNHqY4AZkY6STsM4BJAzkgVlcvcvNdRSTG6mikE0yBFWIxKI5GVMqyFjqTSx94fFtgbVe8RsknikhkXUkisrDzDDBrm/J3FWs5mS4PuO/Smc+6EuIfq1lYeCTKE38Mx+BJFP1LWgefGOHz2zCS4BjKZ0XsGdKg9+oGyYgfFX1JsMk1uuHc7tFoW9ClGKqlzF8BLnCiSPJKk5HvKWB3Puirmp2Pk23S6iuocwlC5MS46LF1ZSQhHuNvnKac75zk1Sb7jyhR0pSqBSlKBSlKD4ljVgVYBgdiCMgj1B71pJeTrI7rEYv7GSSEflEwB/Kt9SomInk2nm5Sj+zPdL/fs3/Xmn+h9udpHuJR4hriXSfmFYAj07VQ0qkYccee2PxC3fb7tZccvWjo0ZgjCsADpQIcKQVwy4IIIBBByCAR2rSScGvotoniuk+z1WaGUDyZ0RlkPrpX186rqVGXBjyxq8bK3tXhGvDdnY2WT6zRFfzO/8K+4+GcRcYxa23kS0lwcf1QIgD+0ar6Vz1+H4I9P7y0nPefVO23KMWQ9w73bA5Ak0iJTt8MSAKceBbUR51RUpXXWlaxqsaZTMzyUpSrIKUpQKUpQKUpQKUpQKUpQKUpQKgfpB4mvXiiYkJAhnfAJJaTXFEAB8R2l2750VfVP3nKsct8l67sQiIBDgaC8bSFJGPcldZwOwIB7gVas6nY0tvZvZWNzdyDF3KgAG31Zb3IYVPozDJ8WZj2wBkfRjwpY7YzY3kwqZ7iGDMcQz5NhpP7017/SJw+6nhhjtk1nrAv7ygKBHJpZtRGVWQox05PubA1RcMslhhihTZY0VF+SKFH+FJnwMmsbid8kEMk8hwkaM7H0UEn5nasmoXnniayzJYhhhNM04zuQGzEmPIuNZ9EUH4qisbnQmIzcOkqpCZpikk9wqsAU6zOQq5HvvnUFXbIibfsD07ln+R2v9hD/AJa1q/o9tcWvXPxXLGXf9Q4WIb9vqwpx5k+dU9Wvbc6Cue842iw3etgOldrpOcaetGMYOe5eLw/oTXQq8rq1SVGjkRZEYYZXUMrDyIOxFRW3bOxAcG47LZe4+qa1HbALTW48gBvLGPL4l8NQwFvrO6SVFkjdZEYZVlIKsD4gjvURxbleW2Ou0UzQZ3g1DqRf2BYgMn9GxGN9J7LWLwrhPE4ZBNbQJEHOZYJZwEfPclY1YRy/eUnPjq2xa3bMbj8Do9K+UJwMjBxuM5wfnX1WYUpSgUpSgUpSgUpSgUpSgUpSgUpSgUpSgUpSgUpSgUpSgUpSgUpSgUpSgUpSgUpSgVzr6VXYvaxIuHYTdJ9OdUzoIUQHG+0jMV8kz9k4UqYnU7HQLS3WNEjXZUVVHyUACvWlKg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8" descr="data:image/jpeg;base64,/9j/4AAQSkZJRgABAQAAAQABAAD/2wCEAAkGBxITEhMSExQWExUXGBcbGBcYFRgYFhYaFhcWGR0dFhoYHCsgGhwlHB0cJjIiJSorLi4vFx8zODMsNygtLisBCgoKDg0OGxAQGywkICYsLS0sLDQsLCw0LC0sNTcsLyw0LCwvLCwvLCwsLCwsLCwsLCwsLCwsLCwsLCwsLCwsLP/AABEIAJgBTAMBIgACEQEDEQH/xAAbAAEBAAMBAQEAAAAAAAAAAAAABgQFBwMCAf/EAEkQAAIBAwIEAwQGBQgHCQAAAAECAwAEERIhBQYTMUFRYRQiMnEHI0JigZEzUoKSoTRDY3Jzg7GzFiRTVJSishUlZGV0k8HR1P/EABoBAQADAQEBAAAAAAAAAAAAAAABAgMEBQb/xAArEQEAAgIBAwIFAwUAAAAAAAAAAQIDETEEEiFBcQUUIlGRE2GBM6GxwdH/2gAMAwEAAhEDEQA/AO40pWp5o4wbS3e56ZlWMqZAp95Y9QDuoxvpXLY22B3FBsrmdURnY4VVLE+QUZP8KgOQbu4lvJHklkIeEzSRMxKIZ5fqVVTkKUjRl93GdOTmqnjl9HJw+4mjYPG1tKysDkMDGxBFaT6NY8+1yHwkiiHyjt4n/wCqRvyq0cSK/wBqTqdLUNenVp8dOcZ+Wa9qgr24Ycww6extkjYeGH9rlJPyMUf73rV7VQpSlApSlArX2nFo5Lie3UEtAIy7bacyhiFG+dQABO32hXvxK+jgieaVtKIpZj6DyHiT2AHckVJfRYkjRXdzL+kuLqV2Bx7mkKmjI76CCv7JoLalKUClKUClKUClKUClKUClKUClKUClKUClKUClKUHy7gAkkAAZJOwAHiTWk4JzVBdSvFEHOlA6yFdKSrq0kx5OogHG5AByCCQc1ubmBJEaN1DowKsrAFWVhggg7EEeFc05m4MeHywTQzGKMsyRO51ezuVLdNix+st3CEaWOQQuGzp0zEb8Dp9S/PvGZ7aOA2+DI8wGkgHUiRSysvpq0Bc+BcVh8M5+QpmeJttupbg3ETfIR5kU+hXbPc96000txxK+ULmBFRsEgF4YmYAuVOR1pWUBQchVRicnKm0V8+RZWPN1jKF03MSswHuO4RwT4FXwQ3pjNbupmPkKw7yRNOfHryySgnz0OxQfgoqkJVVycKoHyAA/wAFUked5cCON5GICorMSTgAKCSSfLauZ8hQ6r6CWYs85tHkdydTFmeEEOTuqjUdKD3fi290V6c4czi6QpG6pajs7nSLtxuqr4mDVjJG8nYe78Xly3/2sU02lrFb6yDNdXWtnkPmiYRgB9ldOnHzyb61Xz6jqdK8bRHVEEjB3CgMwXSGYDchcnSCfDJxXtVBG8J4/Nb3p4detqMhd7O4IAEyZyYnxt1UzjI+IDwOM2DoCCCAQRgg7gg+BFaXnDluO/tzC5KMCGilXZ4pF+F1I32/wrWcg8xyzdSyvBpvrbAl8BKv2ZU8wwxn5g4GoCgj76Gfhxn4UiF7a7Deztn9ErsOrnO+FQnP3tB36jabf6PlHRmx/vEufwCAfwArZczcFF1DozokU64pMZ6cgBAPqpBKkeKsRUDwLj9zAl3CkBEzzbFmXp279KJHEgJDthlLrgYcSJuAci8ea6jkbXhz9Xj0zDdI4pAT4akFugA+RklHzU1f1z/6O7YJdXKZLaILfc/EzSy3TOzHxZmUE+pNbPnLi9xHNBBBIItccrs+gO3uNEoC6th8ZO4PYUms92h+c28zSxSLBahGkTEkxkyI1TuIyw7O4B330qMkbrnf8C4l7TbxT6GjEi6grYyAex28CMEehFc94FwQXUzQEs8KNru5GOWnkf3hGxAwSwwXA2CaFwAwx1BceFLREeB+1i8S4hHBGZZWCIGRSx7AyOqLnyGphvU39JEOqK1Op0xcp7yOyMNUcqjDIQfiK1Lcd45Jd2FnZArPcXDRFiQMaBIXiaQDYltCuVGAVSQgAYBrr1FX9Icg6VspI0tcoT5ERpJIPyZQfwrN5Ch08PtjjSZE6pHiDOTKc+uXqP+kq3S1s7a2i2EMFy6fKG3MeT65lBqs5p48nD7QFQHk0aYY/1iiZJPkiqMsfIYG5AM+kChWQEkAgkdxncZGd/LavqpD6NZoTbYFzFc3LnrXTRyLJiSXwbQSAFACAeUe3aq+qhSlKBSlKBSlKBSlKBSlKBSlKBSlKBSlKBSlKBXxLGrDDAMPIjI/I190oIrnjg8USpeRII3V40k0gKJY5HCe+BsShYMCdxhh9o1kfR9CMXU3i82j5LCiqB+9rP7Rr3+kOTFnpHd5rdR/7yE/koY/hUbbcQvo19it8BpJZpFMeGmdZJS5JLrogRdQUudXgFwxFaRuafyL7mHme2sx9a+XwSIkwZCB44JAVfvMVX1qOMPEOLkFh7LZ5yAwJDjOx0nBmOPFtMYyCBLgGtzy5yDFEerckXExOrB1GNWGMMdZLSuMD6yQk7e6F7VvuYeORWket/eZto4x8cr+CoP8AE9gMk4AqnsPPgvLNtbe8iapfGaT35m/bPYfdXCjwArcVze1+kVxF0Gj9o4jrkUwwxyMiDUSrvpBIQKV9T6bkVnJ0N4tvm9fVK7s+CEzGrYwh0bbbnYnGrGWxkp/cbylKVAluZubnspQJLSR4CoInR006vFWDkBD5FmAPnmpXmLiYuZ7O9s4pY7mHVqaRVVJIirHpSMrEOGbGCuoLqY11IipfivJULapLb/VZjk5TPRc9/rYQQpye7DDfeq1deo3nB+Jx3MMc8edLjOCMMp7FWHgynII8CDUzzzwvQfb4x8CgXCgfHEP5z+tHufVdQ3IWtBwvjE1hcsksbL1DmW3B1ZIwDPZk46oxjWgwexwG2ayHOvDSPevLdNt1kkWNxn9ZJMMPkRU+azuBpOR2AvbncHqW8BXfwiknzjzH1i19c7fy21/9Pcf5ltU7wm7jtpY7iM/6vFNLGGIIHsspAyM49xHCHPbTFn1qg5yYNfQgfYtpCf72WPT/AJbflWkf1IlLUcP5guIraGxtbdheSu4MsmnpKzMWeUYYs6gHI2AA0g74U9A5e4OlpAsKlnOSzyMcvLI51O7nzZiT6dvCtDyBw/UrXzbtMMQ/cgByuPWQ++T4jQPs1WzqSrAbEggfiKytrfhCa+kMg2YYHOJ7bBB/8RGDg/mK0X0b8BQSvMuTHB9TEWOotIFVXbP3EVIh5aXFStmbhLCO2iCGN3gZUJOtJ1ZB01AGNLTgMSdxmTY527DwPhi20EUCkkIoBY93buzN95mJY+pNWn6Y0IrnMCe9eJhlI7YIfU3DOXHphUT96tdwfhlxeSao5XdQoja8lCkBF+xaooCu2e7Y053JcrpHvwTh68RvbxpNRt+pqZewmx9TGhI36eiHWV+11VzsSD0uOMKAqgKAAAAMAAdgAOwp36iIgYPBeDQ2sfThXAJyzE5eRsAanY7s2w/AADAAFbClKzClKUClKUClKUClKUClKUClKUClKUClKUClKUClK+XYAEkgAbknYADzoIfn29U3EERICwo9xJ93IaOMn0x1j+wK2nIvCjHCbiRcTXGGbI95I9zHH6aVOT95nNQnGL6Odbi4kkjjW4f6sykBDFHhUUgkZR1UsRnOJTW8/wBL7u4jPRa1jB260Tmcjz0AqFDeRJYDxBraaW7YiEt/zRzN0T7PbgSXBGTneOBT9uXB39EG7egywhlgkuDL7P1bq4kBRrnA0JnI/SnCIqnfRHkj9Uk1kWFjK6SJBayzpqdZJOpEDI/ZyxkkDs33iPltXunFeJWUao+qGJBhWnt45Y0VRsGktXAQAeL4+ZNNRXjkdE4XwyG3jEcMaRqPBVAyfEnHcnzO+9ZlQtnzncgAyQRzqd9dvJpYg+ISU6SP7yt5w3nGymIXq9JycBJlMTMR4JrAEnzQkVnNZjlDfUpSqhSvL2hNfT1Lr06tGoatOcatPfGds160GLxLh0M6GOaNJUyDpdQRkdiM9iPMb1OXPIyYPQuJoT4KzCaMH1EmXx6Bx+FVtKmJmOBy5w6SPbXCBZQM7bxzRnbXHnuvgVO6k4OQQTjS2yxRSsC7ERkAs7OQsatpRSx2UZOB610DmrgXtUQ0nRNGdcL/AKrYwVbzRhsw9c9wCIWCUTRkMpQnUjofijcZV1PqDn0PcbGunHfu55S6LwGMLbW6jsIox+SLWfWk5LverZQE/Gi9OQeTxe434ZGR6EVu65UOaG3W34tHFIMRmdpoj9nNxHKBn1E/UH95H51Z838SNvZzSKcPgJH/AGkrCOP/AJ2WtL9JnC0eBLhhnokiTfB6MmkOcjtpISTPcdLapTj3Gbp4UhlUubYSSiYYC3DKhSEMB2fLEsO2pFYd8DSIm2hXfRhYCO0LjOJZXIz+pGFgT8CsYb9onxqvrD4PYiCCGFe0caJ+6oFZlUmdhSlKgKUpQKUpQKUpQKUpQKUpQKUpQKUpQKUpQKUpQK5pznzIk8pt9RWzXAkk0t07iTUQYjLjQI1IGRn3ydPYENR80cQaR/YomKkqGuJFODHG2QEUjtJJg4I3VQx2OnPnHboqCNVUIFChABpCgYAx2xjwrg6nr4wXisRufVviw98blquV9P8A2imwObaXBx8OJIPh8shv4Vn89cIRF9uiULIhUTY2EsRYBtfmUzrDd/dYdmNePIPB4457uWPV00boxKcaIxpSSRY9sldZA74GgqMYqh5wi1WN2v8AQS/wRjXoVy9+skeN6ljaNTpz7ki7nsp7bqsZLbiAAWTYdO4UEBX8yVXSG8QqDupLdYrmDcNuLrgVr7KuuZJEljGpVyUmcqcsQMdj33Haun0nlCQ47yUjB5LTTDI2dURyLebOc6lH6Njk++ozvkhu1R/J/L1nI89hLHLbyj30GvD6dKKyODlJdJwwLBgVkBGcHHX6gfpStNBs72EYuYptKnxdenK+g+edJHoryY+I1MTPA8l5S4lZ/wAhuVdB2ikyqAY7aPeQ/JOj86teCS3DQobmNIpvtqj60yD3BIHcb43xnGTXvY3SyxxyocpIqup81cBgfyNe9Rsc5lmzx1H8RJ0AfRbKafH7zH+FdGrl8cn/AHoj/wDmMgP/AAcsP/1XUKm0a0FKUqoVB832PRuknUYS59yTbYTIuUb9qNSpP3E86vK0nOlgZrKdVGXVepH/AGkJEqf8yj86tW3bOxK8B4mLS4YucW9wV1nwimGFVz911wpPgUTzJrotcwRlkQHAZHUHBGQVYdiPkazOCcels8RyB57UfCRl5oB5Y+KWMeGMuvbDDttlx+sJX1zAsiNGwyrKVYeYYYI/KuQw59ntkc6itxaRSN21GO8iic/IkH866avMtmYjOLmLpr3bWNiPAjuG8NPfO2K5xbWvUgcNqjMzTSDbDx9aV5V28GXUPxWq4omdwQ67StFypx8XMeh8LcRgCWPxz2DoPGN+4PzB3BA3tYoKUpQKUpQKUpQKUpQKUpQKUpQKUpQKUpQKUpQK1fMXFxbQ6wNcjEJFHnHUkbOlfQdyT4KrHwraVGXEvXvZnbtbEQxrnszxxyO5H6xDKo8gp/WNYdTm/RxzdfHTutpiRn2ZMMepNIS8j9tbtjLHyGwVR4BQPCvS6vZCkSRAdef3Ywd1XbLSN9xF97wydK92FOKQRLqnlYhFXLD5fLc58huSfWtvyrwpgTdzrpnkXCod+hFnIjGNgx2Z8d2wMkKteN0uD5i/db3mf9O/NeuOkRXlt+EcOS3hSFM6VHc92JJZmY+LMxJJ8yayyM7Gv2lfQPNfEEKoqoihVUAKqgAADsAB2FfdKUHy7gAkkAAZJOwAHia5te8Rn4rc4tEU21qGIlkJCSTOpAKgAk+4SB22kLHuoPQOLcOjuIZIJQWjkUqwDFSQfVSCKcK4bFbxLDCuhFzgZJJJOSWJ3ZidySSSTUxOhPfRZxDrcMtzp0aNUek91EbsqA+ujT+dVlc3gkl4PeTK0bS2N0+uNlxrilIwUIJAOQBgdyEGNRzVNDz1w1hvdwxEbFJn6Min70culh+IoIq6l6U8shH6G/1t6I0ilj+EblvkK6vXOOYrQLe3UbLlJ0jk37Nlei4x6aFz/XFbHlzmtIY1t71+mYxhJ3z05UGwLv2SQDZgxGSMjIJA0tG6xMJUnGuPW1oFa5lEKscBmDaM+RYDCn5kdjWVY3sUyCSKRJUPZkYMp+RG1aW65q4VIjRyXllIjDDI08LhgfArqOflioHiFpaRTiThk0upmXWsQkCqpONQnI0Mqgk9KQuMDChaziNodgr4lI0nV2wc/LxrmHE1uLkRpdSiRIm1oVQxSa9JVXLo+AygtgqF3OdsV7XHEr54GtGkR43GkznKz9M7MulRpLkZHUBXGc6SRk6fpWNMHl7+S2+f9kn/AEithX4qgAADAGwHyqOs5ppUEjTyq5zqVWAWNskFAuMe6dtwTtW98kY4jat8kUjcqxrSMsHKIXHZtI1D8cZr2qbt+MSQkddhJF2MuArR+soHulfNgBjxGMkUlTS8WjcJreLRuHhcWiuVY5V1+F0YpIn9Vl3HqOx8a2VjzLew4EgS8QeO0U4Hrj6uQ/hHWJSlqRblZXcI5rtp2EYYxSntFKuiQ476c7PjzQsK3SyA9iD+Nci5nVDblHIGt40U7ZVnkVQynwYZyD4YzVCeVbDt7Hbf8PHn89Oa8rrepr0toiY3tpjxTfhfUqAl4RapgBng8hFcywfwjddv4VmRNeR7xXXVXwS4RXGPSSMK4+Z1VzU+J4Z53C9umvCzpUzb83KpC3kRtScAS6g9sT/ajBT+8VM+GapQc7130vW8brO2ExMeJftKUqyClKUClKUClKUClKUClafi3MkEDGPJmnxtBEA0m+cat8RqcfE5UetTt3NLcHFzMsSHtbRSYB3260gw7n7q6V3IIbvXPn6nHhj6p8/b1aUxWvw2nNPOVtaxTaZoWnRfdiMgyGOymQDdVB3J8gaiOHM9rKjx6roXJAlAZerLKQziZNRCkkasrkDSFxsuDXRxxQRkKEhiQEkAKiKB3JxgAVh8j8tDWLwl1j1ytbQMoURrINOvBGoagXKqcaVlxgdhhg6mnV1vjtTx92lqTi1MS2HCeDSzSLPdJ00jIMNuSrHUP5ycqSpYfZQEhfiySRpq6Urrx46469tY8MbWm07kpSlaKlKUoFKUoPG8tI5UaOVFkRhhlZQysPUHY15WHC4IU6cMUcSd9KIqjJ8cAd6y6UExznwaWYwTW6q8sZdSrNoDRSgahqwcEOsbdjsp861UPKl84GuW3g8wqyXBx6MTGAfXB+VXlSfP/Mhto1gh1NdXB0RKmC6g7F1B2yOy52zgn3QxF63tHiBHuTHcyxI7XQ1LHGuiMPJMuoyBNIACL7oLE7FXydqquGclFxrvZC5P8zEzJCnoWGHlPmSQp/VFZfJPKwtIw8gBnZQpIJIiTv04ydyM7sx3dtz4AU9TbJM+BOzcj2BGFgETeDxEpIPXUp3+RyPSpSe2lt5fZ5zqJBMUuMCZB3yBssi7agNjkMMA4XptSf0j6ehD26vtMHS7Z+P63Gf6Dq59M0x3mJGhqf4tw143aaEF1beWId8/rx+Z818e432agpXVekWjUlqxaNSlIpUkUkEMpyD/AIEMPA+YNbblmVjBoY5MbNHnuSqH3cnxOgrk+YNffEOCxStrGqOT/aRkBj/XBBV8feBxWRw2xWGMRqSdySzfEzMSWJxtkk+G3lWOLFNLfsxxYZx2nz4fU96isI92kYZWNFLyMO2QignHr2rYWfAb6bHuJaIftSkSS/hFGdI28S/4Gtj9HTxAXMewnEzNJthnRv0TeqBBpHgCjDwNWNVvltvUN07w/ky1QN1VN07Kys82GOlhgqqgBEUjb3QM+Oaw5uA3Vv8AydxcxD+ambEyD7k24cAdg4z5vVdSuXLipljV42mt5rO4c44ldw5zcdSzfYHrJpQ+X1gJjb8GrP4OihTplWQHBGkggfLBPf8A+KuCK1F1yvYSNqks7aRv1nt4mP5lc1wX+GxMaraYj23/AMdMdZfXbLQ8Y4nDbxNJMwCgH3diz7fCq/aJ7YqY4FzFeWsFuIzBPG7gJbqpJAkct04ZhJpAjTOCVIxH4Dt0nh/L1nA2uC1t4WxjVHDGjY8sqoNa3jfKEEjCeCOKG6RtayiMDUdLKRLpGWVlYjPcbHwrfpul+XrbXmZ49GV8vfMb4Y45g4h/udt/xsn/AOSvZOZrgD6yyYn+injcfh1NB/hWsPFxGQl0htX2Hv8A6FyTgdOYe42T2UkNuMqK+LtbjUSpJU/DpIxivP8AneprbtvqPeHTTp8d+JbxOb4B+ljuIT9+B2A+bxak/jW14bxWC4XVBLHKviUcNj54Ox+dTtkZNI6mzfh29cbZrG4lwwP9bFiO5UZjmA94HuAxG7ITjUp2IrTH8U+rV4/mGd+l1xK3pXHuE89XrQ2ri5ilkuSiaJI09xnB1FekVOFwThs5wBkE1UNwnWdU89xM3jmZ44/H+aiKp+YJ9a7+p6qnTzEW5lhTFa/Cxur6KLeSRIx99wv+JrVNzlw/OBdwuw+zG4kb92PJqXltLS3b6u2iDkZLCNATv9psZY1seGXpkBGnSB5H3fl271x2+JzrcU8e7pjo7a7pltn5zsF3e4SIecoaIH0BkABPoN6neL84Sz9OG3jeGOaRU9oZtEuk5ZjFFpJXUgIDMVKk507VtLxEaN1l0mMqQ+rGnTjfVnbGKl+AcuX08NvIrRRpG2qJ3MjyTLGzKhdcDSHTB1ZY4bOM1v0vV/MUvGtTEePdjfFFJjaig4ekcZjiAjBzuO+T3Zj3Zj4knJ861NzbxwlQ7GV2+CGNcySnyUZ7ebHAHckCqCPlu5f9Nd6B+rbxBM+heUuf3dJrb8I4Hb22ekmGbGuRiXlfHbXI5Lt+J2rkwfD8m95La/z+W89X2xqjT8P5ceVllvdJ0kNHbKcxIR2aU/zrjuNgqnsCQGqppSvWx46469tY1DitabTuSlKVdBSlKBSlKBSlKBSlKBWtXgVv7Ub3RmcoIw5JOlAScIDsuSTnHetlUzzBzlFbSi3WOWaY4AULojBK6hqlfC9t8Lqb0oKatdxbjttbY60qoT8KZzI/9RFyzfgKguI8T4hdOlusoheXOI4CQI0GNckkxxIVXI+Dp5ZlHjkajlzhzNi2gJaWV5ybhlUuIEmdRNKce+5TQFB7lhnYHGkU+4qOMfSCVH1aJAp7S3biMehWEHU3yZkNTcPGbeWXqyXsdxNggEyRgIpOdMSKcIO3mxwMk4rpnB+XLW23iiUOcapWGqZ8eLyH3m/PbwxWwuLdHGl1Vx5MoI39DSt4rxA50T4152SXMyrJDaSvG4DI5aJA6kZDANIGwR2yBWFe2yxniMMWVijd1iXOQgNvE5VM9lDs2B4dhgACuncFINvAR26UeP3BWt8kxETCXPbszQ6faIJIFYhQ5KNHqY4AZkY6STsM4BJAzkgVlcvcvNdRSTG6mikE0yBFWIxKI5GVMqyFjqTSx94fFtgbVe8RsknikhkXUkisrDzDDBrm/J3FWs5mS4PuO/Smc+6EuIfq1lYeCTKE38Mx+BJFP1LWgefGOHz2zCS4BjKZ0XsGdKg9+oGyYgfFX1JsMk1uuHc7tFoW9ClGKqlzF8BLnCiSPJKk5HvKWB3Puirmp2Pk23S6iuocwlC5MS46LF1ZSQhHuNvnKac75zk1Sb7jyhR0pSqBSlKBSlKD4ljVgVYBgdiCMgj1B71pJeTrI7rEYv7GSSEflEwB/Kt9SomInk2nm5Sj+zPdL/fs3/Xmn+h9udpHuJR4hriXSfmFYAj07VQ0qkYccee2PxC3fb7tZccvWjo0ZgjCsADpQIcKQVwy4IIIBBByCAR2rSScGvotoniuk+z1WaGUDyZ0RlkPrpX186rqVGXBjyxq8bK3tXhGvDdnY2WT6zRFfzO/8K+4+GcRcYxa23kS0lwcf1QIgD+0ar6Vz1+H4I9P7y0nPefVO23KMWQ9w73bA5Ak0iJTt8MSAKceBbUR51RUpXXWlaxqsaZTMzyUpSrIKUpQKUpQKUpQKUpQKUpQKUpQKgfpB4mvXiiYkJAhnfAJJaTXFEAB8R2l2750VfVP3nKsct8l67sQiIBDgaC8bSFJGPcldZwOwIB7gVas6nY0tvZvZWNzdyDF3KgAG31Zb3IYVPozDJ8WZj2wBkfRjwpY7YzY3kwqZ7iGDMcQz5NhpP7017/SJw+6nhhjtk1nrAv7ygKBHJpZtRGVWQox05PubA1RcMslhhihTZY0VF+SKFH+FJnwMmsbid8kEMk8hwkaM7H0UEn5nasmoXnniayzJYhhhNM04zuQGzEmPIuNZ9EUH4qisbnQmIzcOkqpCZpikk9wqsAU6zOQq5HvvnUFXbIibfsD07ln+R2v9hD/AJa1q/o9tcWvXPxXLGXf9Q4WIb9vqwpx5k+dU9Wvbc6Cue842iw3etgOldrpOcaetGMYOe5eLw/oTXQq8rq1SVGjkRZEYYZXUMrDyIOxFRW3bOxAcG47LZe4+qa1HbALTW48gBvLGPL4l8NQwFvrO6SVFkjdZEYZVlIKsD4gjvURxbleW2Ou0UzQZ3g1DqRf2BYgMn9GxGN9J7LWLwrhPE4ZBNbQJEHOZYJZwEfPclY1YRy/eUnPjq2xa3bMbj8Do9K+UJwMjBxuM5wfnX1WYUpSgUpSgUpSgUpSgUpSgUpSgUpSgUpSgUpSgUpSgUpSgUpSgUpSgUpSgUpSgUpSgVzr6VXYvaxIuHYTdJ9OdUzoIUQHG+0jMV8kz9k4UqYnU7HQLS3WNEjXZUVVHyUACvWlKg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10" descr="data:image/jpeg;base64,/9j/4AAQSkZJRgABAQAAAQABAAD/2wCEAAkGBxITEhMSExQWExUXGBcbGBcYFRgYFhYaFhcWGR0dFhoYHCsgGhwlHB0cJjIiJSorLi4vFx8zODMsNygtLisBCgoKDg0OGxAQGywkICYsLS0sLDQsLCw0LC0sNTcsLyw0LCwvLCwvLCwsLCwsLCwsLCwsLCwsLCwsLCwsLCwsLP/AABEIAJgBTAMBIgACEQEDEQH/xAAbAAEBAAMBAQEAAAAAAAAAAAAABgQFBwMCAf/EAEkQAAIBAwIEAwQGBQgHCQAAAAECAwAEERIhBQYTMUFRYRQiMnEHI0JigZEzUoKSoTRDY3Jzg7GzFiRTVJSishUlZGV0k8HR1P/EABoBAQADAQEBAAAAAAAAAAAAAAABAgMEBQb/xAArEQEAAgIBAwIFAwUAAAAAAAAAAQIDETEEEiFBcQUUIlGRE2GBM6GxwdH/2gAMAwEAAhEDEQA/AO40pWp5o4wbS3e56ZlWMqZAp95Y9QDuoxvpXLY22B3FBsrmdURnY4VVLE+QUZP8KgOQbu4lvJHklkIeEzSRMxKIZ5fqVVTkKUjRl93GdOTmqnjl9HJw+4mjYPG1tKysDkMDGxBFaT6NY8+1yHwkiiHyjt4n/wCqRvyq0cSK/wBqTqdLUNenVp8dOcZ+Wa9qgr24Ycww6extkjYeGH9rlJPyMUf73rV7VQpSlApSlArX2nFo5Lie3UEtAIy7bacyhiFG+dQABO32hXvxK+jgieaVtKIpZj6DyHiT2AHckVJfRYkjRXdzL+kuLqV2Bx7mkKmjI76CCv7JoLalKUClKUClKUClKUClKUClKUClKUClKUClKUClKUHy7gAkkAAZJOwAHiTWk4JzVBdSvFEHOlA6yFdKSrq0kx5OogHG5AByCCQc1ubmBJEaN1DowKsrAFWVhggg7EEeFc05m4MeHywTQzGKMsyRO51ezuVLdNix+st3CEaWOQQuGzp0zEb8Dp9S/PvGZ7aOA2+DI8wGkgHUiRSysvpq0Bc+BcVh8M5+QpmeJttupbg3ETfIR5kU+hXbPc96000txxK+ULmBFRsEgF4YmYAuVOR1pWUBQchVRicnKm0V8+RZWPN1jKF03MSswHuO4RwT4FXwQ3pjNbupmPkKw7yRNOfHryySgnz0OxQfgoqkJVVycKoHyAA/wAFUked5cCON5GICorMSTgAKCSSfLauZ8hQ6r6CWYs85tHkdydTFmeEEOTuqjUdKD3fi290V6c4czi6QpG6pajs7nSLtxuqr4mDVjJG8nYe78Xly3/2sU02lrFb6yDNdXWtnkPmiYRgB9ldOnHzyb61Xz6jqdK8bRHVEEjB3CgMwXSGYDchcnSCfDJxXtVBG8J4/Nb3p4detqMhd7O4IAEyZyYnxt1UzjI+IDwOM2DoCCCAQRgg7gg+BFaXnDluO/tzC5KMCGilXZ4pF+F1I32/wrWcg8xyzdSyvBpvrbAl8BKv2ZU8wwxn5g4GoCgj76Gfhxn4UiF7a7Deztn9ErsOrnO+FQnP3tB36jabf6PlHRmx/vEufwCAfwArZczcFF1DozokU64pMZ6cgBAPqpBKkeKsRUDwLj9zAl3CkBEzzbFmXp279KJHEgJDthlLrgYcSJuAci8ea6jkbXhz9Xj0zDdI4pAT4akFugA+RklHzU1f1z/6O7YJdXKZLaILfc/EzSy3TOzHxZmUE+pNbPnLi9xHNBBBIItccrs+gO3uNEoC6th8ZO4PYUms92h+c28zSxSLBahGkTEkxkyI1TuIyw7O4B330qMkbrnf8C4l7TbxT6GjEi6grYyAex28CMEehFc94FwQXUzQEs8KNru5GOWnkf3hGxAwSwwXA2CaFwAwx1BceFLREeB+1i8S4hHBGZZWCIGRSx7AyOqLnyGphvU39JEOqK1Op0xcp7yOyMNUcqjDIQfiK1Lcd45Jd2FnZArPcXDRFiQMaBIXiaQDYltCuVGAVSQgAYBrr1FX9Icg6VspI0tcoT5ERpJIPyZQfwrN5Ch08PtjjSZE6pHiDOTKc+uXqP+kq3S1s7a2i2EMFy6fKG3MeT65lBqs5p48nD7QFQHk0aYY/1iiZJPkiqMsfIYG5AM+kChWQEkAgkdxncZGd/LavqpD6NZoTbYFzFc3LnrXTRyLJiSXwbQSAFACAeUe3aq+qhSlKBSlKBSlKBSlKBSlKBSlKBSlKBSlKBSlKBXxLGrDDAMPIjI/I190oIrnjg8USpeRII3V40k0gKJY5HCe+BsShYMCdxhh9o1kfR9CMXU3i82j5LCiqB+9rP7Rr3+kOTFnpHd5rdR/7yE/koY/hUbbcQvo19it8BpJZpFMeGmdZJS5JLrogRdQUudXgFwxFaRuafyL7mHme2sx9a+XwSIkwZCB44JAVfvMVX1qOMPEOLkFh7LZ5yAwJDjOx0nBmOPFtMYyCBLgGtzy5yDFEerckXExOrB1GNWGMMdZLSuMD6yQk7e6F7VvuYeORWket/eZto4x8cr+CoP8AE9gMk4AqnsPPgvLNtbe8iapfGaT35m/bPYfdXCjwArcVze1+kVxF0Gj9o4jrkUwwxyMiDUSrvpBIQKV9T6bkVnJ0N4tvm9fVK7s+CEzGrYwh0bbbnYnGrGWxkp/cbylKVAluZubnspQJLSR4CoInR006vFWDkBD5FmAPnmpXmLiYuZ7O9s4pY7mHVqaRVVJIirHpSMrEOGbGCuoLqY11IipfivJULapLb/VZjk5TPRc9/rYQQpye7DDfeq1deo3nB+Jx3MMc8edLjOCMMp7FWHgynII8CDUzzzwvQfb4x8CgXCgfHEP5z+tHufVdQ3IWtBwvjE1hcsksbL1DmW3B1ZIwDPZk46oxjWgwexwG2ayHOvDSPevLdNt1kkWNxn9ZJMMPkRU+azuBpOR2AvbncHqW8BXfwiknzjzH1i19c7fy21/9Pcf5ltU7wm7jtpY7iM/6vFNLGGIIHsspAyM49xHCHPbTFn1qg5yYNfQgfYtpCf72WPT/AJbflWkf1IlLUcP5guIraGxtbdheSu4MsmnpKzMWeUYYs6gHI2AA0g74U9A5e4OlpAsKlnOSzyMcvLI51O7nzZiT6dvCtDyBw/UrXzbtMMQ/cgByuPWQ++T4jQPs1WzqSrAbEggfiKytrfhCa+kMg2YYHOJ7bBB/8RGDg/mK0X0b8BQSvMuTHB9TEWOotIFVXbP3EVIh5aXFStmbhLCO2iCGN3gZUJOtJ1ZB01AGNLTgMSdxmTY527DwPhi20EUCkkIoBY93buzN95mJY+pNWn6Y0IrnMCe9eJhlI7YIfU3DOXHphUT96tdwfhlxeSao5XdQoja8lCkBF+xaooCu2e7Y053JcrpHvwTh68RvbxpNRt+pqZewmx9TGhI36eiHWV+11VzsSD0uOMKAqgKAAAAMAAdgAOwp36iIgYPBeDQ2sfThXAJyzE5eRsAanY7s2w/AADAAFbClKzClKUClKUClKUClKUClKUClKUClKUClKUClKUClK+XYAEkgAbknYADzoIfn29U3EERICwo9xJ93IaOMn0x1j+wK2nIvCjHCbiRcTXGGbI95I9zHH6aVOT95nNQnGL6Odbi4kkjjW4f6sykBDFHhUUgkZR1UsRnOJTW8/wBL7u4jPRa1jB260Tmcjz0AqFDeRJYDxBraaW7YiEt/zRzN0T7PbgSXBGTneOBT9uXB39EG7egywhlgkuDL7P1bq4kBRrnA0JnI/SnCIqnfRHkj9Uk1kWFjK6SJBayzpqdZJOpEDI/ZyxkkDs33iPltXunFeJWUao+qGJBhWnt45Y0VRsGktXAQAeL4+ZNNRXjkdE4XwyG3jEcMaRqPBVAyfEnHcnzO+9ZlQtnzncgAyQRzqd9dvJpYg+ISU6SP7yt5w3nGymIXq9JycBJlMTMR4JrAEnzQkVnNZjlDfUpSqhSvL2hNfT1Lr06tGoatOcatPfGds160GLxLh0M6GOaNJUyDpdQRkdiM9iPMb1OXPIyYPQuJoT4KzCaMH1EmXx6Bx+FVtKmJmOBy5w6SPbXCBZQM7bxzRnbXHnuvgVO6k4OQQTjS2yxRSsC7ERkAs7OQsatpRSx2UZOB610DmrgXtUQ0nRNGdcL/AKrYwVbzRhsw9c9wCIWCUTRkMpQnUjofijcZV1PqDn0PcbGunHfu55S6LwGMLbW6jsIox+SLWfWk5LverZQE/Gi9OQeTxe434ZGR6EVu65UOaG3W34tHFIMRmdpoj9nNxHKBn1E/UH95H51Z838SNvZzSKcPgJH/AGkrCOP/AJ2WtL9JnC0eBLhhnokiTfB6MmkOcjtpISTPcdLapTj3Gbp4UhlUubYSSiYYC3DKhSEMB2fLEsO2pFYd8DSIm2hXfRhYCO0LjOJZXIz+pGFgT8CsYb9onxqvrD4PYiCCGFe0caJ+6oFZlUmdhSlKgKUpQKUpQKUpQKUpQKUpQKUpQKUpQKUpQKUpQK5pznzIk8pt9RWzXAkk0t07iTUQYjLjQI1IGRn3ydPYENR80cQaR/YomKkqGuJFODHG2QEUjtJJg4I3VQx2OnPnHboqCNVUIFChABpCgYAx2xjwrg6nr4wXisRufVviw98blquV9P8A2imwObaXBx8OJIPh8shv4Vn89cIRF9uiULIhUTY2EsRYBtfmUzrDd/dYdmNePIPB4457uWPV00boxKcaIxpSSRY9sldZA74GgqMYqh5wi1WN2v8AQS/wRjXoVy9+skeN6ljaNTpz7ki7nsp7bqsZLbiAAWTYdO4UEBX8yVXSG8QqDupLdYrmDcNuLrgVr7KuuZJEljGpVyUmcqcsQMdj33Haun0nlCQ47yUjB5LTTDI2dURyLebOc6lH6Njk++ozvkhu1R/J/L1nI89hLHLbyj30GvD6dKKyODlJdJwwLBgVkBGcHHX6gfpStNBs72EYuYptKnxdenK+g+edJHoryY+I1MTPA8l5S4lZ/wAhuVdB2ikyqAY7aPeQ/JOj86teCS3DQobmNIpvtqj60yD3BIHcb43xnGTXvY3SyxxyocpIqup81cBgfyNe9Rsc5lmzx1H8RJ0AfRbKafH7zH+FdGrl8cn/AHoj/wDmMgP/AAcsP/1XUKm0a0FKUqoVB832PRuknUYS59yTbYTIuUb9qNSpP3E86vK0nOlgZrKdVGXVepH/AGkJEqf8yj86tW3bOxK8B4mLS4YucW9wV1nwimGFVz911wpPgUTzJrotcwRlkQHAZHUHBGQVYdiPkazOCcels8RyB57UfCRl5oB5Y+KWMeGMuvbDDttlx+sJX1zAsiNGwyrKVYeYYYI/KuQw59ntkc6itxaRSN21GO8iic/IkH866avMtmYjOLmLpr3bWNiPAjuG8NPfO2K5xbWvUgcNqjMzTSDbDx9aV5V28GXUPxWq4omdwQ67StFypx8XMeh8LcRgCWPxz2DoPGN+4PzB3BA3tYoKUpQKUpQKUpQKUpQKUpQKUpQKUpQKUpQKUpQK1fMXFxbQ6wNcjEJFHnHUkbOlfQdyT4KrHwraVGXEvXvZnbtbEQxrnszxxyO5H6xDKo8gp/WNYdTm/RxzdfHTutpiRn2ZMMepNIS8j9tbtjLHyGwVR4BQPCvS6vZCkSRAdef3Ywd1XbLSN9xF97wydK92FOKQRLqnlYhFXLD5fLc58huSfWtvyrwpgTdzrpnkXCod+hFnIjGNgx2Z8d2wMkKteN0uD5i/db3mf9O/NeuOkRXlt+EcOS3hSFM6VHc92JJZmY+LMxJJ8yayyM7Gv2lfQPNfEEKoqoihVUAKqgAADsAB2FfdKUHy7gAkkAAZJOwAHia5te8Rn4rc4tEU21qGIlkJCSTOpAKgAk+4SB22kLHuoPQOLcOjuIZIJQWjkUqwDFSQfVSCKcK4bFbxLDCuhFzgZJJJOSWJ3ZidySSSTUxOhPfRZxDrcMtzp0aNUek91EbsqA+ujT+dVlc3gkl4PeTK0bS2N0+uNlxrilIwUIJAOQBgdyEGNRzVNDz1w1hvdwxEbFJn6Min70culh+IoIq6l6U8shH6G/1t6I0ilj+EblvkK6vXOOYrQLe3UbLlJ0jk37Nlei4x6aFz/XFbHlzmtIY1t71+mYxhJ3z05UGwLv2SQDZgxGSMjIJA0tG6xMJUnGuPW1oFa5lEKscBmDaM+RYDCn5kdjWVY3sUyCSKRJUPZkYMp+RG1aW65q4VIjRyXllIjDDI08LhgfArqOflioHiFpaRTiThk0upmXWsQkCqpONQnI0Mqgk9KQuMDChaziNodgr4lI0nV2wc/LxrmHE1uLkRpdSiRIm1oVQxSa9JVXLo+AygtgqF3OdsV7XHEr54GtGkR43GkznKz9M7MulRpLkZHUBXGc6SRk6fpWNMHl7+S2+f9kn/AEithX4qgAADAGwHyqOs5ppUEjTyq5zqVWAWNskFAuMe6dtwTtW98kY4jat8kUjcqxrSMsHKIXHZtI1D8cZr2qbt+MSQkddhJF2MuArR+soHulfNgBjxGMkUlTS8WjcJreLRuHhcWiuVY5V1+F0YpIn9Vl3HqOx8a2VjzLew4EgS8QeO0U4Hrj6uQ/hHWJSlqRblZXcI5rtp2EYYxSntFKuiQ476c7PjzQsK3SyA9iD+Nci5nVDblHIGt40U7ZVnkVQynwYZyD4YzVCeVbDt7Hbf8PHn89Oa8rrepr0toiY3tpjxTfhfUqAl4RapgBng8hFcywfwjddv4VmRNeR7xXXVXwS4RXGPSSMK4+Z1VzU+J4Z53C9umvCzpUzb83KpC3kRtScAS6g9sT/ajBT+8VM+GapQc7130vW8brO2ExMeJftKUqyClKUClKUClKUClKUClafi3MkEDGPJmnxtBEA0m+cat8RqcfE5UetTt3NLcHFzMsSHtbRSYB3260gw7n7q6V3IIbvXPn6nHhj6p8/b1aUxWvw2nNPOVtaxTaZoWnRfdiMgyGOymQDdVB3J8gaiOHM9rKjx6roXJAlAZerLKQziZNRCkkasrkDSFxsuDXRxxQRkKEhiQEkAKiKB3JxgAVh8j8tDWLwl1j1ytbQMoURrINOvBGoagXKqcaVlxgdhhg6mnV1vjtTx92lqTi1MS2HCeDSzSLPdJ00jIMNuSrHUP5ycqSpYfZQEhfiySRpq6Urrx46469tY8MbWm07kpSlaKlKUoFKUoPG8tI5UaOVFkRhhlZQysPUHY15WHC4IU6cMUcSd9KIqjJ8cAd6y6UExznwaWYwTW6q8sZdSrNoDRSgahqwcEOsbdjsp861UPKl84GuW3g8wqyXBx6MTGAfXB+VXlSfP/Mhto1gh1NdXB0RKmC6g7F1B2yOy52zgn3QxF63tHiBHuTHcyxI7XQ1LHGuiMPJMuoyBNIACL7oLE7FXydqquGclFxrvZC5P8zEzJCnoWGHlPmSQp/VFZfJPKwtIw8gBnZQpIJIiTv04ydyM7sx3dtz4AU9TbJM+BOzcj2BGFgETeDxEpIPXUp3+RyPSpSe2lt5fZ5zqJBMUuMCZB3yBssi7agNjkMMA4XptSf0j6ehD26vtMHS7Z+P63Gf6Dq59M0x3mJGhqf4tw143aaEF1beWId8/rx+Z818e432agpXVekWjUlqxaNSlIpUkUkEMpyD/AIEMPA+YNbblmVjBoY5MbNHnuSqH3cnxOgrk+YNffEOCxStrGqOT/aRkBj/XBBV8feBxWRw2xWGMRqSdySzfEzMSWJxtkk+G3lWOLFNLfsxxYZx2nz4fU96isI92kYZWNFLyMO2QignHr2rYWfAb6bHuJaIftSkSS/hFGdI28S/4Gtj9HTxAXMewnEzNJthnRv0TeqBBpHgCjDwNWNVvltvUN07w/ky1QN1VN07Kys82GOlhgqqgBEUjb3QM+Oaw5uA3Vv8AydxcxD+ambEyD7k24cAdg4z5vVdSuXLipljV42mt5rO4c44ldw5zcdSzfYHrJpQ+X1gJjb8GrP4OihTplWQHBGkggfLBPf8A+KuCK1F1yvYSNqks7aRv1nt4mP5lc1wX+GxMaraYj23/AMdMdZfXbLQ8Y4nDbxNJMwCgH3diz7fCq/aJ7YqY4FzFeWsFuIzBPG7gJbqpJAkct04ZhJpAjTOCVIxH4Dt0nh/L1nA2uC1t4WxjVHDGjY8sqoNa3jfKEEjCeCOKG6RtayiMDUdLKRLpGWVlYjPcbHwrfpul+XrbXmZ49GV8vfMb4Y45g4h/udt/xsn/AOSvZOZrgD6yyYn+injcfh1NB/hWsPFxGQl0htX2Hv8A6FyTgdOYe42T2UkNuMqK+LtbjUSpJU/DpIxivP8AneprbtvqPeHTTp8d+JbxOb4B+ljuIT9+B2A+bxak/jW14bxWC4XVBLHKviUcNj54Ox+dTtkZNI6mzfh29cbZrG4lwwP9bFiO5UZjmA94HuAxG7ITjUp2IrTH8U+rV4/mGd+l1xK3pXHuE89XrQ2ri5ilkuSiaJI09xnB1FekVOFwThs5wBkE1UNwnWdU89xM3jmZ44/H+aiKp+YJ9a7+p6qnTzEW5lhTFa/Cxur6KLeSRIx99wv+JrVNzlw/OBdwuw+zG4kb92PJqXltLS3b6u2iDkZLCNATv9psZY1seGXpkBGnSB5H3fl271x2+JzrcU8e7pjo7a7pltn5zsF3e4SIecoaIH0BkABPoN6neL84Sz9OG3jeGOaRU9oZtEuk5ZjFFpJXUgIDMVKk507VtLxEaN1l0mMqQ+rGnTjfVnbGKl+AcuX08NvIrRRpG2qJ3MjyTLGzKhdcDSHTB1ZY4bOM1v0vV/MUvGtTEePdjfFFJjaig4ekcZjiAjBzuO+T3Zj3Zj4knJ861NzbxwlQ7GV2+CGNcySnyUZ7ebHAHckCqCPlu5f9Nd6B+rbxBM+heUuf3dJrb8I4Hb22ekmGbGuRiXlfHbXI5Lt+J2rkwfD8m95La/z+W89X2xqjT8P5ceVllvdJ0kNHbKcxIR2aU/zrjuNgqnsCQGqppSvWx46469tY1DitabTuSlKVdBSlKBSlKBSlKBSlKBWtXgVv7Ub3RmcoIw5JOlAScIDsuSTnHetlUzzBzlFbSi3WOWaY4AULojBK6hqlfC9t8Lqb0oKatdxbjttbY60qoT8KZzI/9RFyzfgKguI8T4hdOlusoheXOI4CQI0GNckkxxIVXI+Dp5ZlHjkajlzhzNi2gJaWV5ybhlUuIEmdRNKce+5TQFB7lhnYHGkU+4qOMfSCVH1aJAp7S3biMehWEHU3yZkNTcPGbeWXqyXsdxNggEyRgIpOdMSKcIO3mxwMk4rpnB+XLW23iiUOcapWGqZ8eLyH3m/PbwxWwuLdHGl1Vx5MoI39DSt4rxA50T4152SXMyrJDaSvG4DI5aJA6kZDANIGwR2yBWFe2yxniMMWVijd1iXOQgNvE5VM9lDs2B4dhgACuncFINvAR26UeP3BWt8kxETCXPbszQ6faIJIFYhQ5KNHqY4AZkY6STsM4BJAzkgVlcvcvNdRSTG6mikE0yBFWIxKI5GVMqyFjqTSx94fFtgbVe8RsknikhkXUkisrDzDDBrm/J3FWs5mS4PuO/Smc+6EuIfq1lYeCTKE38Mx+BJFP1LWgefGOHz2zCS4BjKZ0XsGdKg9+oGyYgfFX1JsMk1uuHc7tFoW9ClGKqlzF8BLnCiSPJKk5HvKWB3Puirmp2Pk23S6iuocwlC5MS46LF1ZSQhHuNvnKac75zk1Sb7jyhR0pSqBSlKBSlKD4ljVgVYBgdiCMgj1B71pJeTrI7rEYv7GSSEflEwB/Kt9SomInk2nm5Sj+zPdL/fs3/Xmn+h9udpHuJR4hriXSfmFYAj07VQ0qkYccee2PxC3fb7tZccvWjo0ZgjCsADpQIcKQVwy4IIIBBByCAR2rSScGvotoniuk+z1WaGUDyZ0RlkPrpX186rqVGXBjyxq8bK3tXhGvDdnY2WT6zRFfzO/8K+4+GcRcYxa23kS0lwcf1QIgD+0ar6Vz1+H4I9P7y0nPefVO23KMWQ9w73bA5Ak0iJTt8MSAKceBbUR51RUpXXWlaxqsaZTMzyUpSrIKUpQKUpQKUpQKUpQKUpQKUpQKgfpB4mvXiiYkJAhnfAJJaTXFEAB8R2l2750VfVP3nKsct8l67sQiIBDgaC8bSFJGPcldZwOwIB7gVas6nY0tvZvZWNzdyDF3KgAG31Zb3IYVPozDJ8WZj2wBkfRjwpY7YzY3kwqZ7iGDMcQz5NhpP7017/SJw+6nhhjtk1nrAv7ygKBHJpZtRGVWQox05PubA1RcMslhhihTZY0VF+SKFH+FJnwMmsbid8kEMk8hwkaM7H0UEn5nasmoXnniayzJYhhhNM04zuQGzEmPIuNZ9EUH4qisbnQmIzcOkqpCZpikk9wqsAU6zOQq5HvvnUFXbIibfsD07ln+R2v9hD/AJa1q/o9tcWvXPxXLGXf9Q4WIb9vqwpx5k+dU9Wvbc6Cue842iw3etgOldrpOcaetGMYOe5eLw/oTXQq8rq1SVGjkRZEYYZXUMrDyIOxFRW3bOxAcG47LZe4+qa1HbALTW48gBvLGPL4l8NQwFvrO6SVFkjdZEYZVlIKsD4gjvURxbleW2Ou0UzQZ3g1DqRf2BYgMn9GxGN9J7LWLwrhPE4ZBNbQJEHOZYJZwEfPclY1YRy/eUnPjq2xa3bMbj8Do9K+UJwMjBxuM5wfnX1WYUpSgUpSgUpSgUpSgUpSgUpSgUpSgUpSgUpSgUpSgUpSgUpSgUpSgUpSgUpSgUpSgVzr6VXYvaxIuHYTdJ9OdUzoIUQHG+0jMV8kz9k4UqYnU7HQLS3WNEjXZUVVHyUACvWlKg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12" descr="data:image/jpeg;base64,/9j/4AAQSkZJRgABAQAAAQABAAD/2wCEAAkGBxITEhMSExQWExUXGBcbGBcYFRgYFhYaFhcWGR0dFhoYHCsgGhwlHB0cJjIiJSorLi4vFx8zODMsNygtLisBCgoKDg0OGxAQGywkICYsLS0sLDQsLCw0LC0sNTcsLyw0LCwvLCwvLCwsLCwsLCwsLCwsLCwsLCwsLCwsLCwsLP/AABEIAJgBTAMBIgACEQEDEQH/xAAbAAEBAAMBAQEAAAAAAAAAAAAABgQFBwMCAf/EAEkQAAIBAwIEAwQGBQgHCQAAAAECAwAEERIhBQYTMUFRYRQiMnEHI0JigZEzUoKSoTRDY3Jzg7GzFiRTVJSishUlZGV0k8HR1P/EABoBAQADAQEBAAAAAAAAAAAAAAABAgMEBQb/xAArEQEAAgIBAwIFAwUAAAAAAAAAAQIDETEEEiFBcQUUIlGRE2GBM6GxwdH/2gAMAwEAAhEDEQA/AO40pWp5o4wbS3e56ZlWMqZAp95Y9QDuoxvpXLY22B3FBsrmdURnY4VVLE+QUZP8KgOQbu4lvJHklkIeEzSRMxKIZ5fqVVTkKUjRl93GdOTmqnjl9HJw+4mjYPG1tKysDkMDGxBFaT6NY8+1yHwkiiHyjt4n/wCqRvyq0cSK/wBqTqdLUNenVp8dOcZ+Wa9qgr24Ycww6extkjYeGH9rlJPyMUf73rV7VQpSlApSlArX2nFo5Lie3UEtAIy7bacyhiFG+dQABO32hXvxK+jgieaVtKIpZj6DyHiT2AHckVJfRYkjRXdzL+kuLqV2Bx7mkKmjI76CCv7JoLalKUClKUClKUClKUClKUClKUClKUClKUClKUClKUHy7gAkkAAZJOwAHiTWk4JzVBdSvFEHOlA6yFdKSrq0kx5OogHG5AByCCQc1ubmBJEaN1DowKsrAFWVhggg7EEeFc05m4MeHywTQzGKMsyRO51ezuVLdNix+st3CEaWOQQuGzp0zEb8Dp9S/PvGZ7aOA2+DI8wGkgHUiRSysvpq0Bc+BcVh8M5+QpmeJttupbg3ETfIR5kU+hXbPc96000txxK+ULmBFRsEgF4YmYAuVOR1pWUBQchVRicnKm0V8+RZWPN1jKF03MSswHuO4RwT4FXwQ3pjNbupmPkKw7yRNOfHryySgnz0OxQfgoqkJVVycKoHyAA/wAFUked5cCON5GICorMSTgAKCSSfLauZ8hQ6r6CWYs85tHkdydTFmeEEOTuqjUdKD3fi290V6c4czi6QpG6pajs7nSLtxuqr4mDVjJG8nYe78Xly3/2sU02lrFb6yDNdXWtnkPmiYRgB9ldOnHzyb61Xz6jqdK8bRHVEEjB3CgMwXSGYDchcnSCfDJxXtVBG8J4/Nb3p4detqMhd7O4IAEyZyYnxt1UzjI+IDwOM2DoCCCAQRgg7gg+BFaXnDluO/tzC5KMCGilXZ4pF+F1I32/wrWcg8xyzdSyvBpvrbAl8BKv2ZU8wwxn5g4GoCgj76Gfhxn4UiF7a7Deztn9ErsOrnO+FQnP3tB36jabf6PlHRmx/vEufwCAfwArZczcFF1DozokU64pMZ6cgBAPqpBKkeKsRUDwLj9zAl3CkBEzzbFmXp279KJHEgJDthlLrgYcSJuAci8ea6jkbXhz9Xj0zDdI4pAT4akFugA+RklHzU1f1z/6O7YJdXKZLaILfc/EzSy3TOzHxZmUE+pNbPnLi9xHNBBBIItccrs+gO3uNEoC6th8ZO4PYUms92h+c28zSxSLBahGkTEkxkyI1TuIyw7O4B330qMkbrnf8C4l7TbxT6GjEi6grYyAex28CMEehFc94FwQXUzQEs8KNru5GOWnkf3hGxAwSwwXA2CaFwAwx1BceFLREeB+1i8S4hHBGZZWCIGRSx7AyOqLnyGphvU39JEOqK1Op0xcp7yOyMNUcqjDIQfiK1Lcd45Jd2FnZArPcXDRFiQMaBIXiaQDYltCuVGAVSQgAYBrr1FX9Icg6VspI0tcoT5ERpJIPyZQfwrN5Ch08PtjjSZE6pHiDOTKc+uXqP+kq3S1s7a2i2EMFy6fKG3MeT65lBqs5p48nD7QFQHk0aYY/1iiZJPkiqMsfIYG5AM+kChWQEkAgkdxncZGd/LavqpD6NZoTbYFzFc3LnrXTRyLJiSXwbQSAFACAeUe3aq+qhSlKBSlKBSlKBSlKBSlKBSlKBSlKBSlKBSlKBXxLGrDDAMPIjI/I190oIrnjg8USpeRII3V40k0gKJY5HCe+BsShYMCdxhh9o1kfR9CMXU3i82j5LCiqB+9rP7Rr3+kOTFnpHd5rdR/7yE/koY/hUbbcQvo19it8BpJZpFMeGmdZJS5JLrogRdQUudXgFwxFaRuafyL7mHme2sx9a+XwSIkwZCB44JAVfvMVX1qOMPEOLkFh7LZ5yAwJDjOx0nBmOPFtMYyCBLgGtzy5yDFEerckXExOrB1GNWGMMdZLSuMD6yQk7e6F7VvuYeORWket/eZto4x8cr+CoP8AE9gMk4AqnsPPgvLNtbe8iapfGaT35m/bPYfdXCjwArcVze1+kVxF0Gj9o4jrkUwwxyMiDUSrvpBIQKV9T6bkVnJ0N4tvm9fVK7s+CEzGrYwh0bbbnYnGrGWxkp/cbylKVAluZubnspQJLSR4CoInR006vFWDkBD5FmAPnmpXmLiYuZ7O9s4pY7mHVqaRVVJIirHpSMrEOGbGCuoLqY11IipfivJULapLb/VZjk5TPRc9/rYQQpye7DDfeq1deo3nB+Jx3MMc8edLjOCMMp7FWHgynII8CDUzzzwvQfb4x8CgXCgfHEP5z+tHufVdQ3IWtBwvjE1hcsksbL1DmW3B1ZIwDPZk46oxjWgwexwG2ayHOvDSPevLdNt1kkWNxn9ZJMMPkRU+azuBpOR2AvbncHqW8BXfwiknzjzH1i19c7fy21/9Pcf5ltU7wm7jtpY7iM/6vFNLGGIIHsspAyM49xHCHPbTFn1qg5yYNfQgfYtpCf72WPT/AJbflWkf1IlLUcP5guIraGxtbdheSu4MsmnpKzMWeUYYs6gHI2AA0g74U9A5e4OlpAsKlnOSzyMcvLI51O7nzZiT6dvCtDyBw/UrXzbtMMQ/cgByuPWQ++T4jQPs1WzqSrAbEggfiKytrfhCa+kMg2YYHOJ7bBB/8RGDg/mK0X0b8BQSvMuTHB9TEWOotIFVXbP3EVIh5aXFStmbhLCO2iCGN3gZUJOtJ1ZB01AGNLTgMSdxmTY527DwPhi20EUCkkIoBY93buzN95mJY+pNWn6Y0IrnMCe9eJhlI7YIfU3DOXHphUT96tdwfhlxeSao5XdQoja8lCkBF+xaooCu2e7Y053JcrpHvwTh68RvbxpNRt+pqZewmx9TGhI36eiHWV+11VzsSD0uOMKAqgKAAAAMAAdgAOwp36iIgYPBeDQ2sfThXAJyzE5eRsAanY7s2w/AADAAFbClKzClKUClKUClKUClKUClKUClKUClKUClKUClKUClK+XYAEkgAbknYADzoIfn29U3EERICwo9xJ93IaOMn0x1j+wK2nIvCjHCbiRcTXGGbI95I9zHH6aVOT95nNQnGL6Odbi4kkjjW4f6sykBDFHhUUgkZR1UsRnOJTW8/wBL7u4jPRa1jB260Tmcjz0AqFDeRJYDxBraaW7YiEt/zRzN0T7PbgSXBGTneOBT9uXB39EG7egywhlgkuDL7P1bq4kBRrnA0JnI/SnCIqnfRHkj9Uk1kWFjK6SJBayzpqdZJOpEDI/ZyxkkDs33iPltXunFeJWUao+qGJBhWnt45Y0VRsGktXAQAeL4+ZNNRXjkdE4XwyG3jEcMaRqPBVAyfEnHcnzO+9ZlQtnzncgAyQRzqd9dvJpYg+ISU6SP7yt5w3nGymIXq9JycBJlMTMR4JrAEnzQkVnNZjlDfUpSqhSvL2hNfT1Lr06tGoatOcatPfGds160GLxLh0M6GOaNJUyDpdQRkdiM9iPMb1OXPIyYPQuJoT4KzCaMH1EmXx6Bx+FVtKmJmOBy5w6SPbXCBZQM7bxzRnbXHnuvgVO6k4OQQTjS2yxRSsC7ERkAs7OQsatpRSx2UZOB610DmrgXtUQ0nRNGdcL/AKrYwVbzRhsw9c9wCIWCUTRkMpQnUjofijcZV1PqDn0PcbGunHfu55S6LwGMLbW6jsIox+SLWfWk5LverZQE/Gi9OQeTxe434ZGR6EVu65UOaG3W34tHFIMRmdpoj9nNxHKBn1E/UH95H51Z838SNvZzSKcPgJH/AGkrCOP/AJ2WtL9JnC0eBLhhnokiTfB6MmkOcjtpISTPcdLapTj3Gbp4UhlUubYSSiYYC3DKhSEMB2fLEsO2pFYd8DSIm2hXfRhYCO0LjOJZXIz+pGFgT8CsYb9onxqvrD4PYiCCGFe0caJ+6oFZlUmdhSlKgKUpQKUpQKUpQKUpQKUpQKUpQKUpQKUpQKUpQK5pznzIk8pt9RWzXAkk0t07iTUQYjLjQI1IGRn3ydPYENR80cQaR/YomKkqGuJFODHG2QEUjtJJg4I3VQx2OnPnHboqCNVUIFChABpCgYAx2xjwrg6nr4wXisRufVviw98blquV9P8A2imwObaXBx8OJIPh8shv4Vn89cIRF9uiULIhUTY2EsRYBtfmUzrDd/dYdmNePIPB4457uWPV00boxKcaIxpSSRY9sldZA74GgqMYqh5wi1WN2v8AQS/wRjXoVy9+skeN6ljaNTpz7ki7nsp7bqsZLbiAAWTYdO4UEBX8yVXSG8QqDupLdYrmDcNuLrgVr7KuuZJEljGpVyUmcqcsQMdj33Haun0nlCQ47yUjB5LTTDI2dURyLebOc6lH6Njk++ozvkhu1R/J/L1nI89hLHLbyj30GvD6dKKyODlJdJwwLBgVkBGcHHX6gfpStNBs72EYuYptKnxdenK+g+edJHoryY+I1MTPA8l5S4lZ/wAhuVdB2ikyqAY7aPeQ/JOj86teCS3DQobmNIpvtqj60yD3BIHcb43xnGTXvY3SyxxyocpIqup81cBgfyNe9Rsc5lmzx1H8RJ0AfRbKafH7zH+FdGrl8cn/AHoj/wDmMgP/AAcsP/1XUKm0a0FKUqoVB832PRuknUYS59yTbYTIuUb9qNSpP3E86vK0nOlgZrKdVGXVepH/AGkJEqf8yj86tW3bOxK8B4mLS4YucW9wV1nwimGFVz911wpPgUTzJrotcwRlkQHAZHUHBGQVYdiPkazOCcels8RyB57UfCRl5oB5Y+KWMeGMuvbDDttlx+sJX1zAsiNGwyrKVYeYYYI/KuQw59ntkc6itxaRSN21GO8iic/IkH866avMtmYjOLmLpr3bWNiPAjuG8NPfO2K5xbWvUgcNqjMzTSDbDx9aV5V28GXUPxWq4omdwQ67StFypx8XMeh8LcRgCWPxz2DoPGN+4PzB3BA3tYoKUpQKUpQKUpQKUpQKUpQKUpQKUpQKUpQKUpQK1fMXFxbQ6wNcjEJFHnHUkbOlfQdyT4KrHwraVGXEvXvZnbtbEQxrnszxxyO5H6xDKo8gp/WNYdTm/RxzdfHTutpiRn2ZMMepNIS8j9tbtjLHyGwVR4BQPCvS6vZCkSRAdef3Ywd1XbLSN9xF97wydK92FOKQRLqnlYhFXLD5fLc58huSfWtvyrwpgTdzrpnkXCod+hFnIjGNgx2Z8d2wMkKteN0uD5i/db3mf9O/NeuOkRXlt+EcOS3hSFM6VHc92JJZmY+LMxJJ8yayyM7Gv2lfQPNfEEKoqoihVUAKqgAADsAB2FfdKUHy7gAkkAAZJOwAHia5te8Rn4rc4tEU21qGIlkJCSTOpAKgAk+4SB22kLHuoPQOLcOjuIZIJQWjkUqwDFSQfVSCKcK4bFbxLDCuhFzgZJJJOSWJ3ZidySSSTUxOhPfRZxDrcMtzp0aNUek91EbsqA+ujT+dVlc3gkl4PeTK0bS2N0+uNlxrilIwUIJAOQBgdyEGNRzVNDz1w1hvdwxEbFJn6Min70culh+IoIq6l6U8shH6G/1t6I0ilj+EblvkK6vXOOYrQLe3UbLlJ0jk37Nlei4x6aFz/XFbHlzmtIY1t71+mYxhJ3z05UGwLv2SQDZgxGSMjIJA0tG6xMJUnGuPW1oFa5lEKscBmDaM+RYDCn5kdjWVY3sUyCSKRJUPZkYMp+RG1aW65q4VIjRyXllIjDDI08LhgfArqOflioHiFpaRTiThk0upmXWsQkCqpONQnI0Mqgk9KQuMDChaziNodgr4lI0nV2wc/LxrmHE1uLkRpdSiRIm1oVQxSa9JVXLo+AygtgqF3OdsV7XHEr54GtGkR43GkznKz9M7MulRpLkZHUBXGc6SRk6fpWNMHl7+S2+f9kn/AEithX4qgAADAGwHyqOs5ppUEjTyq5zqVWAWNskFAuMe6dtwTtW98kY4jat8kUjcqxrSMsHKIXHZtI1D8cZr2qbt+MSQkddhJF2MuArR+soHulfNgBjxGMkUlTS8WjcJreLRuHhcWiuVY5V1+F0YpIn9Vl3HqOx8a2VjzLew4EgS8QeO0U4Hrj6uQ/hHWJSlqRblZXcI5rtp2EYYxSntFKuiQ476c7PjzQsK3SyA9iD+Nci5nVDblHIGt40U7ZVnkVQynwYZyD4YzVCeVbDt7Hbf8PHn89Oa8rrepr0toiY3tpjxTfhfUqAl4RapgBng8hFcywfwjddv4VmRNeR7xXXVXwS4RXGPSSMK4+Z1VzU+J4Z53C9umvCzpUzb83KpC3kRtScAS6g9sT/ajBT+8VM+GapQc7130vW8brO2ExMeJftKUqyClKUClKUClKUClKUClafi3MkEDGPJmnxtBEA0m+cat8RqcfE5UetTt3NLcHFzMsSHtbRSYB3260gw7n7q6V3IIbvXPn6nHhj6p8/b1aUxWvw2nNPOVtaxTaZoWnRfdiMgyGOymQDdVB3J8gaiOHM9rKjx6roXJAlAZerLKQziZNRCkkasrkDSFxsuDXRxxQRkKEhiQEkAKiKB3JxgAVh8j8tDWLwl1j1ytbQMoURrINOvBGoagXKqcaVlxgdhhg6mnV1vjtTx92lqTi1MS2HCeDSzSLPdJ00jIMNuSrHUP5ycqSpYfZQEhfiySRpq6Urrx46469tY8MbWm07kpSlaKlKUoFKUoPG8tI5UaOVFkRhhlZQysPUHY15WHC4IU6cMUcSd9KIqjJ8cAd6y6UExznwaWYwTW6q8sZdSrNoDRSgahqwcEOsbdjsp861UPKl84GuW3g8wqyXBx6MTGAfXB+VXlSfP/Mhto1gh1NdXB0RKmC6g7F1B2yOy52zgn3QxF63tHiBHuTHcyxI7XQ1LHGuiMPJMuoyBNIACL7oLE7FXydqquGclFxrvZC5P8zEzJCnoWGHlPmSQp/VFZfJPKwtIw8gBnZQpIJIiTv04ydyM7sx3dtz4AU9TbJM+BOzcj2BGFgETeDxEpIPXUp3+RyPSpSe2lt5fZ5zqJBMUuMCZB3yBssi7agNjkMMA4XptSf0j6ehD26vtMHS7Z+P63Gf6Dq59M0x3mJGhqf4tw143aaEF1beWId8/rx+Z818e432agpXVekWjUlqxaNSlIpUkUkEMpyD/AIEMPA+YNbblmVjBoY5MbNHnuSqH3cnxOgrk+YNffEOCxStrGqOT/aRkBj/XBBV8feBxWRw2xWGMRqSdySzfEzMSWJxtkk+G3lWOLFNLfsxxYZx2nz4fU96isI92kYZWNFLyMO2QignHr2rYWfAb6bHuJaIftSkSS/hFGdI28S/4Gtj9HTxAXMewnEzNJthnRv0TeqBBpHgCjDwNWNVvltvUN07w/ky1QN1VN07Kys82GOlhgqqgBEUjb3QM+Oaw5uA3Vv8AydxcxD+ambEyD7k24cAdg4z5vVdSuXLipljV42mt5rO4c44ldw5zcdSzfYHrJpQ+X1gJjb8GrP4OihTplWQHBGkggfLBPf8A+KuCK1F1yvYSNqks7aRv1nt4mP5lc1wX+GxMaraYj23/AMdMdZfXbLQ8Y4nDbxNJMwCgH3diz7fCq/aJ7YqY4FzFeWsFuIzBPG7gJbqpJAkct04ZhJpAjTOCVIxH4Dt0nh/L1nA2uC1t4WxjVHDGjY8sqoNa3jfKEEjCeCOKG6RtayiMDUdLKRLpGWVlYjPcbHwrfpul+XrbXmZ49GV8vfMb4Y45g4h/udt/xsn/AOSvZOZrgD6yyYn+injcfh1NB/hWsPFxGQl0htX2Hv8A6FyTgdOYe42T2UkNuMqK+LtbjUSpJU/DpIxivP8AneprbtvqPeHTTp8d+JbxOb4B+ljuIT9+B2A+bxak/jW14bxWC4XVBLHKviUcNj54Ox+dTtkZNI6mzfh29cbZrG4lwwP9bFiO5UZjmA94HuAxG7ITjUp2IrTH8U+rV4/mGd+l1xK3pXHuE89XrQ2ri5ilkuSiaJI09xnB1FekVOFwThs5wBkE1UNwnWdU89xM3jmZ44/H+aiKp+YJ9a7+p6qnTzEW5lhTFa/Cxur6KLeSRIx99wv+JrVNzlw/OBdwuw+zG4kb92PJqXltLS3b6u2iDkZLCNATv9psZY1seGXpkBGnSB5H3fl271x2+JzrcU8e7pjo7a7pltn5zsF3e4SIecoaIH0BkABPoN6neL84Sz9OG3jeGOaRU9oZtEuk5ZjFFpJXUgIDMVKk507VtLxEaN1l0mMqQ+rGnTjfVnbGKl+AcuX08NvIrRRpG2qJ3MjyTLGzKhdcDSHTB1ZY4bOM1v0vV/MUvGtTEePdjfFFJjaig4ekcZjiAjBzuO+T3Zj3Zj4knJ861NzbxwlQ7GV2+CGNcySnyUZ7ebHAHckCqCPlu5f9Nd6B+rbxBM+heUuf3dJrb8I4Hb22ekmGbGuRiXlfHbXI5Lt+J2rkwfD8m95La/z+W89X2xqjT8P5ceVllvdJ0kNHbKcxIR2aU/zrjuNgqnsCQGqppSvWx46469tY1DitabTuSlKVdBSlKBSlKBSlKBSlKBWtXgVv7Ub3RmcoIw5JOlAScIDsuSTnHetlUzzBzlFbSi3WOWaY4AULojBK6hqlfC9t8Lqb0oKatdxbjttbY60qoT8KZzI/9RFyzfgKguI8T4hdOlusoheXOI4CQI0GNckkxxIVXI+Dp5ZlHjkajlzhzNi2gJaWV5ybhlUuIEmdRNKce+5TQFB7lhnYHGkU+4qOMfSCVH1aJAp7S3biMehWEHU3yZkNTcPGbeWXqyXsdxNggEyRgIpOdMSKcIO3mxwMk4rpnB+XLW23iiUOcapWGqZ8eLyH3m/PbwxWwuLdHGl1Vx5MoI39DSt4rxA50T4152SXMyrJDaSvG4DI5aJA6kZDANIGwR2yBWFe2yxniMMWVijd1iXOQgNvE5VM9lDs2B4dhgACuncFINvAR26UeP3BWt8kxETCXPbszQ6faIJIFYhQ5KNHqY4AZkY6STsM4BJAzkgVlcvcvNdRSTG6mikE0yBFWIxKI5GVMqyFjqTSx94fFtgbVe8RsknikhkXUkisrDzDDBrm/J3FWs5mS4PuO/Smc+6EuIfq1lYeCTKE38Mx+BJFP1LWgefGOHz2zCS4BjKZ0XsGdKg9+oGyYgfFX1JsMk1uuHc7tFoW9ClGKqlzF8BLnCiSPJKk5HvKWB3Puirmp2Pk23S6iuocwlC5MS46LF1ZSQhHuNvnKac75zk1Sb7jyhR0pSqBSlKBSlKD4ljVgVYBgdiCMgj1B71pJeTrI7rEYv7GSSEflEwB/Kt9SomInk2nm5Sj+zPdL/fs3/Xmn+h9udpHuJR4hriXSfmFYAj07VQ0qkYccee2PxC3fb7tZccvWjo0ZgjCsADpQIcKQVwy4IIIBBByCAR2rSScGvotoniuk+z1WaGUDyZ0RlkPrpX186rqVGXBjyxq8bK3tXhGvDdnY2WT6zRFfzO/8K+4+GcRcYxa23kS0lwcf1QIgD+0ar6Vz1+H4I9P7y0nPefVO23KMWQ9w73bA5Ak0iJTt8MSAKceBbUR51RUpXXWlaxqsaZTMzyUpSrIKUpQKUpQKUpQKUpQKUpQKUpQKgfpB4mvXiiYkJAhnfAJJaTXFEAB8R2l2750VfVP3nKsct8l67sQiIBDgaC8bSFJGPcldZwOwIB7gVas6nY0tvZvZWNzdyDF3KgAG31Zb3IYVPozDJ8WZj2wBkfRjwpY7YzY3kwqZ7iGDMcQz5NhpP7017/SJw+6nhhjtk1nrAv7ygKBHJpZtRGVWQox05PubA1RcMslhhihTZY0VF+SKFH+FJnwMmsbid8kEMk8hwkaM7H0UEn5nasmoXnniayzJYhhhNM04zuQGzEmPIuNZ9EUH4qisbnQmIzcOkqpCZpikk9wqsAU6zOQq5HvvnUFXbIibfsD07ln+R2v9hD/AJa1q/o9tcWvXPxXLGXf9Q4WIb9vqwpx5k+dU9Wvbc6Cue842iw3etgOldrpOcaetGMYOe5eLw/oTXQq8rq1SVGjkRZEYYZXUMrDyIOxFRW3bOxAcG47LZe4+qa1HbALTW48gBvLGPL4l8NQwFvrO6SVFkjdZEYZVlIKsD4gjvURxbleW2Ou0UzQZ3g1DqRf2BYgMn9GxGN9J7LWLwrhPE4ZBNbQJEHOZYJZwEfPclY1YRy/eUnPjq2xa3bMbj8Do9K+UJwMjBxuM5wfnX1WYUpSgUpSgUpSgUpSgUpSgUpSgUpSgUpSgUpSgUpSgUpSgUpSgUpSgUpSgUpSgUpSgVzr6VXYvaxIuHYTdJ9OdUzoIUQHG+0jMV8kz9k4UqYnU7HQLS3WNEjXZUVVHyUACvWlKgKUpQKUpQKUpQKUpQKUpQKUpQKUpQKUpQKUpQKUpQKUpQKUpQKUpQKUpQKUpQKUpQKUpQ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becca6jjj.files.wordpress.com/2012/05/12067397712024942328neuron-svg-hi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19984"/>
            <a:ext cx="1791304" cy="8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http://becca6jjj.files.wordpress.com/2012/05/12067397712024942328neuron-svg-hi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32509"/>
            <a:ext cx="1791304" cy="8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7180002" y="5603594"/>
            <a:ext cx="11430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Box 1029"/>
          <p:cNvSpPr txBox="1"/>
          <p:nvPr/>
        </p:nvSpPr>
        <p:spPr>
          <a:xfrm>
            <a:off x="6218611" y="4584160"/>
            <a:ext cx="1075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Head </a:t>
            </a:r>
          </a:p>
          <a:p>
            <a:r>
              <a:rPr lang="en-US" sz="2000" dirty="0"/>
              <a:t>detector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39504" y="5860415"/>
            <a:ext cx="1075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Tail</a:t>
            </a:r>
          </a:p>
          <a:p>
            <a:r>
              <a:rPr lang="en-US" sz="2000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2544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03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9DE2-A77F-4351-9BBF-C5A9D703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have to be precise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6951-340E-4FDD-A239-C8561F9F8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Programs are written in a programming language.</a:t>
            </a:r>
          </a:p>
          <a:p>
            <a:r>
              <a:rPr lang="en-US" dirty="0"/>
              <a:t>Programs must use correct grammar (syntax).</a:t>
            </a:r>
          </a:p>
          <a:p>
            <a:r>
              <a:rPr lang="en-US" dirty="0"/>
              <a:t>Programs must have correct logic (semantics).</a:t>
            </a:r>
          </a:p>
          <a:p>
            <a:r>
              <a:rPr lang="en-US" dirty="0"/>
              <a:t>Programs run on a computer.</a:t>
            </a:r>
          </a:p>
          <a:p>
            <a:r>
              <a:rPr lang="en-US" dirty="0"/>
              <a:t>Most computers are dumb.</a:t>
            </a:r>
          </a:p>
          <a:p>
            <a:pPr lvl="1"/>
            <a:r>
              <a:rPr lang="en-US" dirty="0"/>
              <a:t>They do exactly what you say to do, not what you meant for them to do.</a:t>
            </a:r>
          </a:p>
          <a:p>
            <a:pPr lvl="1"/>
            <a:r>
              <a:rPr lang="en-US" dirty="0"/>
              <a:t>They can’t fill in missing details. If you leave out a detail, it won’t get done.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E1C3F-CA65-495D-AAF7-95AED01D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Computer system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5580"/>
            <a:ext cx="4419600" cy="5552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Central processing unit (CPU) – performs all the instructions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Memory – stores data and instructions for CPU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Input – collects information from the world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dirty="0"/>
              <a:t>Output – provides information to the world</a:t>
            </a:r>
          </a:p>
          <a:p>
            <a:endParaRPr lang="en-US" dirty="0"/>
          </a:p>
        </p:txBody>
      </p:sp>
      <p:pic>
        <p:nvPicPr>
          <p:cNvPr id="3076" name="Picture 4" descr="Personal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12" y="2057400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987012" y="1752600"/>
            <a:ext cx="76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87012" y="1305580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301212" y="4661762"/>
            <a:ext cx="114300" cy="748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39362" y="4661762"/>
            <a:ext cx="247650" cy="748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61988" y="5422963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Input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324600" y="2286000"/>
            <a:ext cx="843512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54858" y="4121181"/>
            <a:ext cx="913254" cy="15633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68112" y="2299314"/>
            <a:ext cx="1823488" cy="33852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609668" y="4343400"/>
            <a:ext cx="924732" cy="1143000"/>
            <a:chOff x="7609668" y="4343400"/>
            <a:chExt cx="924732" cy="1143000"/>
          </a:xfrm>
        </p:grpSpPr>
        <p:sp>
          <p:nvSpPr>
            <p:cNvPr id="26" name="Oval 25"/>
            <p:cNvSpPr/>
            <p:nvPr/>
          </p:nvSpPr>
          <p:spPr>
            <a:xfrm>
              <a:off x="7609668" y="5181600"/>
              <a:ext cx="9144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20000" y="44958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620000" y="4343400"/>
              <a:ext cx="9144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609668" y="5334000"/>
              <a:ext cx="924732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620000" y="2743200"/>
            <a:ext cx="914400" cy="838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29" name="TextBox 28"/>
          <p:cNvSpPr txBox="1"/>
          <p:nvPr/>
        </p:nvSpPr>
        <p:spPr>
          <a:xfrm rot="2288765">
            <a:off x="7495529" y="4786313"/>
            <a:ext cx="11686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Memory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848600" y="37338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229600" y="3725243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353014" y="3162300"/>
            <a:ext cx="1256654" cy="1248743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81341" y="1828800"/>
            <a:ext cx="1062798" cy="91440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5" grpId="0"/>
      <p:bldP spid="17" grpId="0" animBg="1"/>
      <p:bldP spid="28" grpId="0" animBg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Tiny Bit of C++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as an extension of ‘C’ </a:t>
            </a:r>
          </a:p>
          <a:p>
            <a:pPr lvl="1"/>
            <a:r>
              <a:rPr lang="en-US" dirty="0"/>
              <a:t>C (Kernigan &amp; Ritchie – Bell Labs 1969-1972)</a:t>
            </a:r>
          </a:p>
          <a:p>
            <a:r>
              <a:rPr lang="en-US" dirty="0"/>
              <a:t>By </a:t>
            </a:r>
            <a:r>
              <a:rPr lang="en-US" b="1" dirty="0"/>
              <a:t>Bjarne </a:t>
            </a:r>
            <a:r>
              <a:rPr lang="en-US" b="1" dirty="0" err="1"/>
              <a:t>Stroustrup</a:t>
            </a:r>
            <a:r>
              <a:rPr lang="en-US" dirty="0"/>
              <a:t> at Bell Labs </a:t>
            </a:r>
          </a:p>
          <a:p>
            <a:pPr lvl="1"/>
            <a:r>
              <a:rPr lang="en-US" dirty="0"/>
              <a:t>(Danish Masters in Math &amp; CS)</a:t>
            </a:r>
          </a:p>
          <a:p>
            <a:r>
              <a:rPr lang="en-US" dirty="0"/>
              <a:t> Began in 1979. First published in 1985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Why C++?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modern programming language</a:t>
            </a:r>
          </a:p>
          <a:p>
            <a:r>
              <a:rPr lang="en-US" dirty="0"/>
              <a:t>In use since 1980’s</a:t>
            </a:r>
          </a:p>
          <a:p>
            <a:r>
              <a:rPr lang="en-US" dirty="0"/>
              <a:t>Similar structure to many/most other popular languages (Java, C#, </a:t>
            </a:r>
            <a:r>
              <a:rPr lang="en-US" dirty="0" err="1"/>
              <a:t>Javascript</a:t>
            </a:r>
            <a:r>
              <a:rPr lang="en-US" dirty="0"/>
              <a:t>)</a:t>
            </a:r>
          </a:p>
          <a:p>
            <a:r>
              <a:rPr lang="en-US" dirty="0"/>
              <a:t>Exposes low level concepts in a high level language.</a:t>
            </a:r>
          </a:p>
          <a:p>
            <a:pPr lvl="1"/>
            <a:r>
              <a:rPr lang="en-US" dirty="0"/>
              <a:t>Take CISC2000/2010 to see the low level and high level constructs.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48AD-7809-4680-A114-22D87FB6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class – Take Attendance on 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BE343-B5F6-4573-9F42-5CDBEE3B2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Class</a:t>
            </a:r>
          </a:p>
          <a:p>
            <a:r>
              <a:rPr lang="en-US" dirty="0"/>
              <a:t>Click Tools</a:t>
            </a:r>
          </a:p>
          <a:p>
            <a:r>
              <a:rPr lang="en-US" dirty="0"/>
              <a:t>Click </a:t>
            </a:r>
            <a:r>
              <a:rPr lang="en-US" dirty="0" err="1"/>
              <a:t>Qwikly</a:t>
            </a:r>
            <a:r>
              <a:rPr lang="en-US" dirty="0"/>
              <a:t> Attendance</a:t>
            </a:r>
          </a:p>
          <a:p>
            <a:r>
              <a:rPr lang="en-US" dirty="0"/>
              <a:t>Enter the 4 digit number</a:t>
            </a:r>
          </a:p>
        </p:txBody>
      </p:sp>
    </p:spTree>
    <p:extLst>
      <p:ext uri="{BB962C8B-B14F-4D97-AF65-F5344CB8AC3E}">
        <p14:creationId xmlns:p14="http://schemas.microsoft.com/office/powerpoint/2010/main" val="196521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445C-74A1-4789-AB36-D1D92254F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D01FD"/>
                </a:solidFill>
              </a:rPr>
              <a:t> Ready program to put on a jacket?</a:t>
            </a:r>
            <a:br>
              <a:rPr lang="en-US" dirty="0">
                <a:solidFill>
                  <a:srgbClr val="0D01FD"/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2E8E4A-AEC4-4DBA-804B-F78CECE01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D01FD"/>
                </a:solidFill>
              </a:rPr>
              <a:t>What does it need to do?</a:t>
            </a:r>
          </a:p>
          <a:p>
            <a:r>
              <a:rPr lang="en-US" dirty="0">
                <a:solidFill>
                  <a:srgbClr val="0D01FD"/>
                </a:solidFill>
              </a:rPr>
              <a:t>How exact does it need to be?</a:t>
            </a:r>
          </a:p>
          <a:p>
            <a:r>
              <a:rPr lang="en-US" dirty="0">
                <a:solidFill>
                  <a:srgbClr val="0D01FD"/>
                </a:solidFill>
              </a:rPr>
              <a:t>How would you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2297-750E-434A-B4DC-6E84BFC5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to put on a jacket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4571-7226-45FB-80CC-1F2D0C403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up jacket with two hands</a:t>
            </a:r>
          </a:p>
          <a:p>
            <a:r>
              <a:rPr lang="en-US" dirty="0"/>
              <a:t>Repeat the following until the jacket is upright</a:t>
            </a:r>
          </a:p>
          <a:p>
            <a:pPr lvl="1"/>
            <a:r>
              <a:rPr lang="en-US" dirty="0"/>
              <a:t>Turn jacket in </a:t>
            </a:r>
            <a:r>
              <a:rPr lang="en-US" dirty="0" err="1"/>
              <a:t>x,y</a:t>
            </a:r>
            <a:r>
              <a:rPr lang="en-US" dirty="0"/>
              <a:t> dimension 90 degrees </a:t>
            </a:r>
          </a:p>
          <a:p>
            <a:r>
              <a:rPr lang="en-US" dirty="0"/>
              <a:t>Are sleeve openings facing you?</a:t>
            </a:r>
          </a:p>
          <a:p>
            <a:pPr lvl="1"/>
            <a:r>
              <a:rPr lang="en-US" dirty="0"/>
              <a:t>Turn jacket in </a:t>
            </a:r>
            <a:r>
              <a:rPr lang="en-US" dirty="0" err="1"/>
              <a:t>x,z</a:t>
            </a:r>
            <a:r>
              <a:rPr lang="en-US" dirty="0"/>
              <a:t> dimension 180 degrees</a:t>
            </a:r>
          </a:p>
          <a:p>
            <a:r>
              <a:rPr lang="en-US" dirty="0"/>
              <a:t>Pick one hand to hold jacket</a:t>
            </a:r>
          </a:p>
          <a:p>
            <a:r>
              <a:rPr lang="en-US" dirty="0"/>
              <a:t>Place other hand into opposing sleeve and push arm thru…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0821-B693-476B-9A4E-779BA1D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D982-C857-429F-ACF4-CAD24673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02BF-C9B4-48DC-85EE-EB587CD1B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a goal</a:t>
            </a:r>
          </a:p>
          <a:p>
            <a:pPr lvl="1"/>
            <a:r>
              <a:rPr lang="en-US" dirty="0"/>
              <a:t>Chocolate chip cookies! </a:t>
            </a:r>
            <a:r>
              <a:rPr lang="en-US" dirty="0" err="1"/>
              <a:t>Mmmm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Break it down into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225F7-A0EA-4EA4-B02B-42E632A5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0AB1D-6F2A-4896-A775-FAB5E5132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040" y="2944129"/>
            <a:ext cx="2773920" cy="18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1177-D745-4E93-8E66-9B3D3F3D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Chocolate Chip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28DA-84FE-45DE-876D-7EF8E9F3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/>
              <a:t>Ingredients</a:t>
            </a:r>
          </a:p>
          <a:p>
            <a:pPr marL="0" indent="0">
              <a:buNone/>
            </a:pPr>
            <a:r>
              <a:rPr lang="en-US" dirty="0"/>
              <a:t>(makes 4 dozen)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1 cup butter, softened</a:t>
            </a:r>
          </a:p>
          <a:p>
            <a:pPr marL="0" indent="0">
              <a:buNone/>
            </a:pPr>
            <a:r>
              <a:rPr lang="en-US" dirty="0"/>
              <a:t>    1 cup white sugar</a:t>
            </a:r>
          </a:p>
          <a:p>
            <a:pPr marL="0" indent="0">
              <a:buNone/>
            </a:pPr>
            <a:r>
              <a:rPr lang="en-US" dirty="0"/>
              <a:t>    1 cup packed brown sugar</a:t>
            </a:r>
          </a:p>
          <a:p>
            <a:pPr marL="0" indent="0">
              <a:buNone/>
            </a:pPr>
            <a:r>
              <a:rPr lang="en-US" dirty="0"/>
              <a:t>    2 eggs</a:t>
            </a:r>
          </a:p>
          <a:p>
            <a:pPr marL="0" indent="0">
              <a:buNone/>
            </a:pPr>
            <a:r>
              <a:rPr lang="en-US" dirty="0"/>
              <a:t>    2 teaspoons vanilla extract</a:t>
            </a:r>
          </a:p>
          <a:p>
            <a:pPr marL="0" indent="0">
              <a:buNone/>
            </a:pPr>
            <a:r>
              <a:rPr lang="en-US" dirty="0"/>
              <a:t>    1 teaspoon baking soda</a:t>
            </a:r>
          </a:p>
          <a:p>
            <a:pPr marL="0" indent="0">
              <a:buNone/>
            </a:pPr>
            <a:r>
              <a:rPr lang="en-US" dirty="0"/>
              <a:t>    2 teaspoons hot water</a:t>
            </a:r>
          </a:p>
          <a:p>
            <a:pPr marL="0" indent="0">
              <a:buNone/>
            </a:pPr>
            <a:r>
              <a:rPr lang="en-US" dirty="0"/>
              <a:t>    ½ teaspoon salt</a:t>
            </a:r>
          </a:p>
          <a:p>
            <a:pPr marL="0" indent="0">
              <a:buNone/>
            </a:pPr>
            <a:r>
              <a:rPr lang="en-US" dirty="0"/>
              <a:t>    3 cups all-purpose flour</a:t>
            </a:r>
          </a:p>
          <a:p>
            <a:pPr marL="0" indent="0">
              <a:buNone/>
            </a:pPr>
            <a:r>
              <a:rPr lang="en-US" dirty="0"/>
              <a:t>    2 cups semisweet chocolate chips</a:t>
            </a:r>
          </a:p>
          <a:p>
            <a:pPr marL="0" indent="0">
              <a:buNone/>
            </a:pPr>
            <a:r>
              <a:rPr lang="en-US" dirty="0"/>
              <a:t>    1 cup chopped walnuts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C755-D67D-4E2B-A25E-1D157A7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C3573-2AE5-4E72-AEDA-37C28B00EA7D}"/>
              </a:ext>
            </a:extLst>
          </p:cNvPr>
          <p:cNvSpPr txBox="1"/>
          <p:nvPr/>
        </p:nvSpPr>
        <p:spPr>
          <a:xfrm>
            <a:off x="4876800" y="16002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are the 4 general steps?</a:t>
            </a:r>
          </a:p>
          <a:p>
            <a:endParaRPr lang="en-US" dirty="0"/>
          </a:p>
          <a:p>
            <a:r>
              <a:rPr lang="en-US" dirty="0"/>
              <a:t>Step 1:</a:t>
            </a:r>
          </a:p>
          <a:p>
            <a:endParaRPr lang="en-US" dirty="0"/>
          </a:p>
          <a:p>
            <a:r>
              <a:rPr lang="en-US" dirty="0"/>
              <a:t>Step 2:</a:t>
            </a:r>
          </a:p>
          <a:p>
            <a:endParaRPr lang="en-US" dirty="0"/>
          </a:p>
          <a:p>
            <a:r>
              <a:rPr lang="en-US" dirty="0"/>
              <a:t>Step 3:</a:t>
            </a:r>
          </a:p>
          <a:p>
            <a:endParaRPr lang="en-US" dirty="0"/>
          </a:p>
          <a:p>
            <a:r>
              <a:rPr lang="en-US" dirty="0"/>
              <a:t>Step 4:</a:t>
            </a:r>
          </a:p>
        </p:txBody>
      </p:sp>
    </p:spTree>
    <p:extLst>
      <p:ext uri="{BB962C8B-B14F-4D97-AF65-F5344CB8AC3E}">
        <p14:creationId xmlns:p14="http://schemas.microsoft.com/office/powerpoint/2010/main" val="4158973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1177-D745-4E93-8E66-9B3D3F3D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Dozen Chocolate Chip Cookies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28DA-84FE-45DE-876D-7EF8E9F3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/>
              <a:t>Ingredients</a:t>
            </a:r>
          </a:p>
          <a:p>
            <a:pPr marL="0" indent="0">
              <a:buNone/>
            </a:pPr>
            <a:r>
              <a:rPr lang="en-US" dirty="0"/>
              <a:t>(makes 4 dozen)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1 cup butter, softened</a:t>
            </a:r>
          </a:p>
          <a:p>
            <a:pPr marL="0" indent="0">
              <a:buNone/>
            </a:pPr>
            <a:r>
              <a:rPr lang="en-US" dirty="0"/>
              <a:t>    1 cup white sugar</a:t>
            </a:r>
          </a:p>
          <a:p>
            <a:pPr marL="0" indent="0">
              <a:buNone/>
            </a:pPr>
            <a:r>
              <a:rPr lang="en-US" dirty="0"/>
              <a:t>    1 cup packed brown sugar</a:t>
            </a:r>
          </a:p>
          <a:p>
            <a:pPr marL="0" indent="0">
              <a:buNone/>
            </a:pPr>
            <a:r>
              <a:rPr lang="en-US" dirty="0"/>
              <a:t>    2 eggs</a:t>
            </a:r>
          </a:p>
          <a:p>
            <a:pPr marL="0" indent="0">
              <a:buNone/>
            </a:pPr>
            <a:r>
              <a:rPr lang="en-US" dirty="0"/>
              <a:t>    2 teaspoons vanilla extract</a:t>
            </a:r>
          </a:p>
          <a:p>
            <a:pPr marL="0" indent="0">
              <a:buNone/>
            </a:pPr>
            <a:r>
              <a:rPr lang="en-US" dirty="0"/>
              <a:t>    1 teaspoon baking soda</a:t>
            </a:r>
          </a:p>
          <a:p>
            <a:pPr marL="0" indent="0">
              <a:buNone/>
            </a:pPr>
            <a:r>
              <a:rPr lang="en-US" dirty="0"/>
              <a:t>    2 teaspoons hot water</a:t>
            </a:r>
          </a:p>
          <a:p>
            <a:pPr marL="0" indent="0">
              <a:buNone/>
            </a:pPr>
            <a:r>
              <a:rPr lang="en-US" dirty="0"/>
              <a:t>    ½ teaspoon salt</a:t>
            </a:r>
          </a:p>
          <a:p>
            <a:pPr marL="0" indent="0">
              <a:buNone/>
            </a:pPr>
            <a:r>
              <a:rPr lang="en-US" dirty="0"/>
              <a:t>    3 cups all-purpose flour</a:t>
            </a:r>
          </a:p>
          <a:p>
            <a:pPr marL="0" indent="0">
              <a:buNone/>
            </a:pPr>
            <a:r>
              <a:rPr lang="en-US" dirty="0"/>
              <a:t>    2 cups semisweet chocolate chips</a:t>
            </a:r>
          </a:p>
          <a:p>
            <a:pPr marL="0" indent="0">
              <a:buNone/>
            </a:pPr>
            <a:r>
              <a:rPr lang="en-US" dirty="0"/>
              <a:t>    1 cup chopped walnuts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7C755-D67D-4E2B-A25E-1D157A70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C3573-2AE5-4E72-AEDA-37C28B00EA7D}"/>
              </a:ext>
            </a:extLst>
          </p:cNvPr>
          <p:cNvSpPr txBox="1"/>
          <p:nvPr/>
        </p:nvSpPr>
        <p:spPr>
          <a:xfrm>
            <a:off x="4876800" y="1600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 Preheat oven to 350 degrees F</a:t>
            </a:r>
          </a:p>
          <a:p>
            <a:endParaRPr lang="en-US" dirty="0"/>
          </a:p>
          <a:p>
            <a:r>
              <a:rPr lang="en-US" dirty="0"/>
              <a:t>Step 2: Mix Everything</a:t>
            </a:r>
          </a:p>
          <a:p>
            <a:endParaRPr lang="en-US" dirty="0"/>
          </a:p>
          <a:p>
            <a:r>
              <a:rPr lang="en-US" dirty="0"/>
              <a:t>Step 3: Drop large </a:t>
            </a:r>
            <a:r>
              <a:rPr lang="en-US" dirty="0" err="1"/>
              <a:t>spoonfuls</a:t>
            </a:r>
            <a:r>
              <a:rPr lang="en-US" dirty="0"/>
              <a:t> onto pans</a:t>
            </a:r>
          </a:p>
          <a:p>
            <a:endParaRPr lang="en-US" dirty="0"/>
          </a:p>
          <a:p>
            <a:r>
              <a:rPr lang="en-US" dirty="0"/>
              <a:t>Step 4: Bake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02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47EA-800B-455B-94F1-7EF135D8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'talk to a computer'?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C8DB2-B54C-4FB1-983D-9A5574F7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Programming 'Languages'</a:t>
            </a:r>
          </a:p>
          <a:p>
            <a:pPr lvl="1"/>
            <a:r>
              <a:rPr lang="en-US" dirty="0"/>
              <a:t>Like spoken languages:</a:t>
            </a:r>
          </a:p>
          <a:p>
            <a:pPr lvl="2"/>
            <a:r>
              <a:rPr lang="en-US" dirty="0"/>
              <a:t>you must practice</a:t>
            </a:r>
          </a:p>
          <a:p>
            <a:pPr lvl="2"/>
            <a:r>
              <a:rPr lang="en-US" dirty="0"/>
              <a:t>there are several ways to say the same thing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Unlike spoken languages:</a:t>
            </a:r>
          </a:p>
          <a:p>
            <a:pPr lvl="2"/>
            <a:r>
              <a:rPr lang="en-US" dirty="0"/>
              <a:t>The 'answers' are deterministic (predictable)</a:t>
            </a:r>
          </a:p>
          <a:p>
            <a:pPr lvl="2"/>
            <a:r>
              <a:rPr lang="en-US" dirty="0"/>
              <a:t>The grammar is super picky, such as…</a:t>
            </a:r>
          </a:p>
          <a:p>
            <a:pPr lvl="3"/>
            <a:r>
              <a:rPr lang="en-US" dirty="0"/>
              <a:t>Where you put punctuation, capitalization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D6D96-D0CB-473D-A098-4661F6EA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8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C++ – high-level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648200" cy="5105400"/>
          </a:xfrm>
        </p:spPr>
        <p:txBody>
          <a:bodyPr>
            <a:normAutofit/>
          </a:bodyPr>
          <a:lstStyle/>
          <a:p>
            <a:r>
              <a:rPr lang="en-US" dirty="0"/>
              <a:t>High-level language</a:t>
            </a:r>
          </a:p>
          <a:p>
            <a:pPr lvl="1"/>
            <a:r>
              <a:rPr lang="en-US" dirty="0"/>
              <a:t>Uses words to describe instructions</a:t>
            </a:r>
          </a:p>
          <a:p>
            <a:pPr lvl="1"/>
            <a:r>
              <a:rPr lang="en-US" dirty="0"/>
              <a:t>More intuitive to people</a:t>
            </a:r>
          </a:p>
          <a:p>
            <a:pPr lvl="1"/>
            <a:r>
              <a:rPr lang="en-US" dirty="0"/>
              <a:t>Computer-independent</a:t>
            </a:r>
          </a:p>
          <a:p>
            <a:r>
              <a:rPr lang="en-US" dirty="0"/>
              <a:t>Machine-language</a:t>
            </a:r>
          </a:p>
          <a:p>
            <a:pPr lvl="1"/>
            <a:r>
              <a:rPr lang="en-US" dirty="0"/>
              <a:t>Uses binary to describe instructions</a:t>
            </a:r>
          </a:p>
          <a:p>
            <a:pPr lvl="1"/>
            <a:r>
              <a:rPr lang="en-US" dirty="0"/>
              <a:t>Less intuitive to people</a:t>
            </a:r>
          </a:p>
          <a:p>
            <a:pPr lvl="1"/>
            <a:r>
              <a:rPr lang="en-US" dirty="0"/>
              <a:t>Computer-dependent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600" y="2209800"/>
            <a:ext cx="2819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balance=balance-charge;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4974956"/>
            <a:ext cx="2819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10000000 10000100 00110010 01110100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591300" y="3372819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591946" y="44196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1686580"/>
            <a:ext cx="152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C++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637" y="3886200"/>
            <a:ext cx="2323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assembly code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104889"/>
            <a:ext cx="222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machine code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7544637" y="3466265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Compiler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64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Converts your code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Machine code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24931" y="1523018"/>
            <a:ext cx="2819400" cy="4304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balance=balance-charge;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599" y="5266848"/>
            <a:ext cx="3886195" cy="59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0000 0010 0010 1011 1000 1000 0010 0010 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7848600" y="1953452"/>
            <a:ext cx="0" cy="11282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7848600" y="3924300"/>
            <a:ext cx="0" cy="10506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10175" y="994173"/>
            <a:ext cx="1524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C++ code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702" y="2500735"/>
            <a:ext cx="236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Assembly code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931" y="4696194"/>
            <a:ext cx="222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Machine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27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955CC-BF8A-4668-A479-F419AC14799D}"/>
              </a:ext>
            </a:extLst>
          </p:cNvPr>
          <p:cNvSpPr/>
          <p:nvPr/>
        </p:nvSpPr>
        <p:spPr>
          <a:xfrm>
            <a:off x="5271328" y="3099737"/>
            <a:ext cx="3166304" cy="7298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B61DE-AD52-4B5A-AB5C-2BF807168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535" y="3326492"/>
            <a:ext cx="3019425" cy="29527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C093D1-3A05-4FE9-8FD6-FD41D7C12C1B}"/>
              </a:ext>
            </a:extLst>
          </p:cNvPr>
          <p:cNvCxnSpPr/>
          <p:nvPr/>
        </p:nvCxnSpPr>
        <p:spPr>
          <a:xfrm>
            <a:off x="3581399" y="1676400"/>
            <a:ext cx="15544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7FBD22-9118-4303-84A9-1C622EB7EAAE}"/>
              </a:ext>
            </a:extLst>
          </p:cNvPr>
          <p:cNvCxnSpPr>
            <a:cxnSpLocks/>
          </p:cNvCxnSpPr>
          <p:nvPr/>
        </p:nvCxnSpPr>
        <p:spPr>
          <a:xfrm>
            <a:off x="3004158" y="4038600"/>
            <a:ext cx="2095773" cy="1524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0D6689D-266B-4912-9614-49FD2ADAC683}"/>
              </a:ext>
            </a:extLst>
          </p:cNvPr>
          <p:cNvSpPr txBox="1"/>
          <p:nvPr/>
        </p:nvSpPr>
        <p:spPr>
          <a:xfrm>
            <a:off x="1143000" y="2422212"/>
            <a:ext cx="2866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(Sometimes first to Assembly or byte-code, sometimes directly to machine code)</a:t>
            </a:r>
          </a:p>
        </p:txBody>
      </p:sp>
    </p:spTree>
    <p:extLst>
      <p:ext uri="{BB962C8B-B14F-4D97-AF65-F5344CB8AC3E}">
        <p14:creationId xmlns:p14="http://schemas.microsoft.com/office/powerpoint/2010/main" val="31830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9" grpId="0"/>
      <p:bldP spid="10" grpId="0"/>
      <p:bldP spid="11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9B3D-EE74-4712-95FF-7ABAABA8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E367-BC44-466E-9E7C-147EF0FB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Machine code (binary) is made only of 0s and 1s?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Binary Digit is a </a:t>
            </a:r>
            <a:r>
              <a:rPr lang="en-US" b="1" dirty="0">
                <a:solidFill>
                  <a:srgbClr val="FF0000"/>
                </a:solidFill>
              </a:rPr>
              <a:t>Bit     </a:t>
            </a:r>
            <a:r>
              <a:rPr lang="en-US" dirty="0"/>
              <a:t>8 Binary Digits is a </a:t>
            </a:r>
            <a:r>
              <a:rPr lang="en-US" b="1" dirty="0">
                <a:solidFill>
                  <a:srgbClr val="FF0000"/>
                </a:solidFill>
              </a:rPr>
              <a:t>Byte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9E99-C3DF-42F6-863E-0568F31B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F44E76-BE57-43B9-9879-3E7667144272}"/>
              </a:ext>
            </a:extLst>
          </p:cNvPr>
          <p:cNvSpPr/>
          <p:nvPr/>
        </p:nvSpPr>
        <p:spPr>
          <a:xfrm>
            <a:off x="2667005" y="2667000"/>
            <a:ext cx="3886195" cy="596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0000 0010 0010 1011 1000 1000 0010 0010 </a:t>
            </a:r>
          </a:p>
        </p:txBody>
      </p:sp>
    </p:spTree>
    <p:extLst>
      <p:ext uri="{BB962C8B-B14F-4D97-AF65-F5344CB8AC3E}">
        <p14:creationId xmlns:p14="http://schemas.microsoft.com/office/powerpoint/2010/main" val="31645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0C5E-822C-4F7B-8DD6-E405FF99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about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664B-E7A2-444A-BD9F-E938A6F53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high can you count on one hand?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9891E-89FF-4900-9C2E-843510AA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 descr="A picture containing outdoor object&#10;&#10;Description generated with high confidence">
            <a:extLst>
              <a:ext uri="{FF2B5EF4-FFF2-40B4-BE49-F238E27FC236}">
                <a16:creationId xmlns:a16="http://schemas.microsoft.com/office/drawing/2014/main" id="{7B22C147-3149-42C8-9A6F-8F5ED384B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4171950" y="2304916"/>
            <a:ext cx="2835512" cy="3613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278EDA-4D2F-4C47-837D-C0A83DF3740B}"/>
              </a:ext>
            </a:extLst>
          </p:cNvPr>
          <p:cNvSpPr txBox="1"/>
          <p:nvPr/>
        </p:nvSpPr>
        <p:spPr>
          <a:xfrm flipH="1">
            <a:off x="3086102" y="7063979"/>
            <a:ext cx="403566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>
                <a:hlinkClick r:id="rId4" tooltip="https://commons.wikimedia.org/wiki/File:Hand_left.svg"/>
              </a:rPr>
              <a:t>This Photo</a:t>
            </a:r>
            <a:r>
              <a:rPr lang="en-US" sz="675"/>
              <a:t> by Unknown Author is licensed under </a:t>
            </a:r>
            <a:r>
              <a:rPr lang="en-US" sz="675">
                <a:hlinkClick r:id="rId5" tooltip="https://creativecommons.org/licenses/by-sa/3.0/"/>
              </a:rPr>
              <a:t>CC BY-SA</a:t>
            </a:r>
            <a:endParaRPr lang="en-US" sz="67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61A45-12C4-4E2F-BD91-5F81A35B486A}"/>
              </a:ext>
            </a:extLst>
          </p:cNvPr>
          <p:cNvSpPr txBox="1"/>
          <p:nvPr/>
        </p:nvSpPr>
        <p:spPr>
          <a:xfrm>
            <a:off x="6457950" y="4071657"/>
            <a:ext cx="285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84EAF5-128B-4C2E-9055-E4E074E08FDD}"/>
              </a:ext>
            </a:extLst>
          </p:cNvPr>
          <p:cNvSpPr txBox="1"/>
          <p:nvPr/>
        </p:nvSpPr>
        <p:spPr>
          <a:xfrm>
            <a:off x="6000750" y="2914650"/>
            <a:ext cx="285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53FF-C9BF-4FB0-B8E6-B7A08651A6FF}"/>
              </a:ext>
            </a:extLst>
          </p:cNvPr>
          <p:cNvSpPr txBox="1"/>
          <p:nvPr/>
        </p:nvSpPr>
        <p:spPr>
          <a:xfrm>
            <a:off x="5279789" y="2776150"/>
            <a:ext cx="285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306A8-3A61-44FD-B663-810A4D490CFF}"/>
              </a:ext>
            </a:extLst>
          </p:cNvPr>
          <p:cNvSpPr txBox="1"/>
          <p:nvPr/>
        </p:nvSpPr>
        <p:spPr>
          <a:xfrm>
            <a:off x="4657725" y="3085953"/>
            <a:ext cx="285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6AB1A-EADA-4D7B-AF7D-5428C4DC461D}"/>
              </a:ext>
            </a:extLst>
          </p:cNvPr>
          <p:cNvSpPr txBox="1"/>
          <p:nvPr/>
        </p:nvSpPr>
        <p:spPr>
          <a:xfrm>
            <a:off x="4371975" y="3962032"/>
            <a:ext cx="371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11D68-F48A-41F8-BED0-BF21B61296FA}"/>
              </a:ext>
            </a:extLst>
          </p:cNvPr>
          <p:cNvSpPr txBox="1"/>
          <p:nvPr/>
        </p:nvSpPr>
        <p:spPr>
          <a:xfrm>
            <a:off x="562232" y="2370066"/>
            <a:ext cx="36602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Technique:</a:t>
            </a:r>
          </a:p>
          <a:p>
            <a:r>
              <a:rPr lang="en-US" sz="2800" dirty="0"/>
              <a:t>Finger up is 1</a:t>
            </a:r>
          </a:p>
          <a:p>
            <a:r>
              <a:rPr lang="en-US" sz="2800" dirty="0"/>
              <a:t>Finger down is 0</a:t>
            </a:r>
          </a:p>
          <a:p>
            <a:endParaRPr lang="en-US" sz="2800" dirty="0"/>
          </a:p>
          <a:p>
            <a:r>
              <a:rPr lang="en-US" sz="2800" dirty="0"/>
              <a:t>Add the values showing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8E0E2-0D75-4F48-80C9-94283A23446F}"/>
              </a:ext>
            </a:extLst>
          </p:cNvPr>
          <p:cNvSpPr txBox="1"/>
          <p:nvPr/>
        </p:nvSpPr>
        <p:spPr>
          <a:xfrm>
            <a:off x="574842" y="5169251"/>
            <a:ext cx="422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Answer: Binary 11111 = 31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0C8AD-96FA-4456-A2D8-FCEEC2D7CCD4}"/>
              </a:ext>
            </a:extLst>
          </p:cNvPr>
          <p:cNvSpPr txBox="1"/>
          <p:nvPr/>
        </p:nvSpPr>
        <p:spPr>
          <a:xfrm>
            <a:off x="562232" y="5928841"/>
            <a:ext cx="531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Now… count up from 0!</a:t>
            </a:r>
          </a:p>
        </p:txBody>
      </p:sp>
    </p:spTree>
    <p:extLst>
      <p:ext uri="{BB962C8B-B14F-4D97-AF65-F5344CB8AC3E}">
        <p14:creationId xmlns:p14="http://schemas.microsoft.com/office/powerpoint/2010/main" val="20389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E945-5C51-4B79-BA53-C659F9A0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course…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4FC9-2491-48F3-B2A5-20457D07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In Programming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For beginners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who want to become professionals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i.e., people who produce systems that others will use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who are assumed to be bright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Though not (necessarily) geniuses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who are willing to work hard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Though do need sleep occasionally, and take a normal course load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Using the C++ programming language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7C9E4-CD0F-4DAE-B051-9BFD92F0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#1. Convert this binary value to decimal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6"/>
          <a:ext cx="5281614" cy="13814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Place value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CC8186-EC9C-4A61-B9C4-4A19408B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2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#1. Convert this binary value to decimal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6"/>
          <a:ext cx="5281614" cy="13814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Place value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B4703B-A437-4950-A5E4-64EDAAC8DEE1}"/>
              </a:ext>
            </a:extLst>
          </p:cNvPr>
          <p:cNvSpPr txBox="1"/>
          <p:nvPr/>
        </p:nvSpPr>
        <p:spPr>
          <a:xfrm>
            <a:off x="6500813" y="2906719"/>
            <a:ext cx="7786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= 6</a:t>
            </a:r>
            <a:r>
              <a:rPr lang="en-US" sz="2100" b="1" baseline="-25000" dirty="0"/>
              <a:t>10</a:t>
            </a:r>
            <a:r>
              <a:rPr lang="en-US" sz="2100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06965-F944-4E39-8698-7A3B648B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#2. Convert this binary value to decimal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6"/>
          <a:ext cx="5281614" cy="13814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Place value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73DC1-45DF-422D-B922-C5BCB1A2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63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#2. Convert this binary value to decimal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6"/>
          <a:ext cx="5281614" cy="13814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Place value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r>
                        <a:rPr lang="en-US" sz="1800" baseline="-25000" dirty="0"/>
                        <a:t>2</a:t>
                      </a:r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B4703B-A437-4950-A5E4-64EDAAC8DEE1}"/>
              </a:ext>
            </a:extLst>
          </p:cNvPr>
          <p:cNvSpPr txBox="1"/>
          <p:nvPr/>
        </p:nvSpPr>
        <p:spPr>
          <a:xfrm>
            <a:off x="6500813" y="2906719"/>
            <a:ext cx="885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= 26</a:t>
            </a:r>
            <a:r>
              <a:rPr lang="en-US" sz="2100" b="1" baseline="-25000" dirty="0"/>
              <a:t>10</a:t>
            </a:r>
            <a:r>
              <a:rPr lang="en-US" sz="2100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185FB-55FE-446F-A087-33A8CB5B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 Decimal (base 10) to Binary (base 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5"/>
          <a:ext cx="5281614" cy="1283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+ 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B4703B-A437-4950-A5E4-64EDAAC8DEE1}"/>
              </a:ext>
            </a:extLst>
          </p:cNvPr>
          <p:cNvSpPr txBox="1"/>
          <p:nvPr/>
        </p:nvSpPr>
        <p:spPr>
          <a:xfrm>
            <a:off x="1150144" y="3695700"/>
            <a:ext cx="577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Similar to making change – </a:t>
            </a:r>
          </a:p>
          <a:p>
            <a:r>
              <a:rPr lang="en-US" sz="2100" b="1" dirty="0"/>
              <a:t>How do you hand someone 68 cents? Anyone?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8AC65-4D4A-4648-9C7A-0FB3EA909BB7}"/>
              </a:ext>
            </a:extLst>
          </p:cNvPr>
          <p:cNvSpPr txBox="1"/>
          <p:nvPr/>
        </p:nvSpPr>
        <p:spPr>
          <a:xfrm>
            <a:off x="2043113" y="4296638"/>
            <a:ext cx="5772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Answer: Pick from high value coins to low</a:t>
            </a: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2 Quarters, (subtract 50, leaving 18 cents)</a:t>
            </a: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1 dime, leaving 8 cents</a:t>
            </a: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1 nickel, </a:t>
            </a:r>
            <a:r>
              <a:rPr lang="en-US" sz="2100" b="1">
                <a:solidFill>
                  <a:schemeClr val="accent1">
                    <a:lumMod val="75000"/>
                  </a:schemeClr>
                </a:solidFill>
              </a:rPr>
              <a:t>leaving 3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cents, </a:t>
            </a:r>
          </a:p>
          <a:p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then 3 pennies.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8F2C6-C610-4898-B6D8-013998D1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the Binary Value for: 5</a:t>
            </a:r>
            <a:r>
              <a:rPr lang="en-US" baseline="-25000" dirty="0"/>
              <a:t>10</a:t>
            </a:r>
            <a:r>
              <a:rPr lang="en-US" dirty="0"/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5"/>
          <a:ext cx="5281614" cy="1283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4B912FC-ABD1-4EBF-BF09-E02AF340157A}"/>
              </a:ext>
            </a:extLst>
          </p:cNvPr>
          <p:cNvGraphicFramePr>
            <a:graphicFrameLocks/>
          </p:cNvGraphicFramePr>
          <p:nvPr/>
        </p:nvGraphicFramePr>
        <p:xfrm>
          <a:off x="447675" y="2840037"/>
          <a:ext cx="5281614" cy="855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A91D0-F7A5-43C2-BEA9-7DC656C7A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the Binary Value for: 12</a:t>
            </a:r>
            <a:r>
              <a:rPr lang="en-US" baseline="-25000" dirty="0"/>
              <a:t>10</a:t>
            </a:r>
            <a:r>
              <a:rPr lang="en-US" dirty="0"/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5"/>
          <a:ext cx="5281614" cy="1283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4B912FC-ABD1-4EBF-BF09-E02AF340157A}"/>
              </a:ext>
            </a:extLst>
          </p:cNvPr>
          <p:cNvGraphicFramePr>
            <a:graphicFrameLocks/>
          </p:cNvGraphicFramePr>
          <p:nvPr/>
        </p:nvGraphicFramePr>
        <p:xfrm>
          <a:off x="447675" y="2840037"/>
          <a:ext cx="5281614" cy="855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100E02-3A91-4717-A087-0C061B69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the Binary Value for: 26</a:t>
            </a:r>
            <a:r>
              <a:rPr lang="en-US" baseline="-25000" dirty="0"/>
              <a:t>10</a:t>
            </a:r>
            <a:r>
              <a:rPr lang="en-US" dirty="0"/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5"/>
          <a:ext cx="5281614" cy="1283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4B912FC-ABD1-4EBF-BF09-E02AF340157A}"/>
              </a:ext>
            </a:extLst>
          </p:cNvPr>
          <p:cNvGraphicFramePr>
            <a:graphicFrameLocks/>
          </p:cNvGraphicFramePr>
          <p:nvPr/>
        </p:nvGraphicFramePr>
        <p:xfrm>
          <a:off x="447675" y="2840037"/>
          <a:ext cx="5281614" cy="855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Sum: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+0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614231-445B-4732-9F81-7C0712CF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6CC3-EE19-4A44-A8DA-32086783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 Decimal (base 10) to Binary (base 2)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557C85-A74A-4AB2-B171-0328B91D7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7675" y="2412205"/>
          <a:ext cx="5281614" cy="12834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80269">
                  <a:extLst>
                    <a:ext uri="{9D8B030D-6E8A-4147-A177-3AD203B41FA5}">
                      <a16:colId xmlns:a16="http://schemas.microsoft.com/office/drawing/2014/main" val="1498625337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1314173306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499169973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3996770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993900151"/>
                    </a:ext>
                  </a:extLst>
                </a:gridCol>
                <a:gridCol w="880269">
                  <a:extLst>
                    <a:ext uri="{9D8B030D-6E8A-4147-A177-3AD203B41FA5}">
                      <a16:colId xmlns:a16="http://schemas.microsoft.com/office/drawing/2014/main" val="3291824267"/>
                    </a:ext>
                  </a:extLst>
                </a:gridCol>
              </a:tblGrid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16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8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2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39027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r>
                        <a:rPr lang="en-US" sz="1500" i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8165113"/>
                  </a:ext>
                </a:extLst>
              </a:tr>
              <a:tr h="427832">
                <a:tc>
                  <a:txBody>
                    <a:bodyPr/>
                    <a:lstStyle/>
                    <a:p>
                      <a:pPr algn="ctr"/>
                      <a:endParaRPr lang="en-US" sz="15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68580" marR="68580" marT="34290" marB="342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6781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B4703B-A437-4950-A5E4-64EDAAC8DEE1}"/>
              </a:ext>
            </a:extLst>
          </p:cNvPr>
          <p:cNvSpPr txBox="1"/>
          <p:nvPr/>
        </p:nvSpPr>
        <p:spPr>
          <a:xfrm>
            <a:off x="1150144" y="3695701"/>
            <a:ext cx="3050381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Generate 22</a:t>
            </a:r>
            <a:r>
              <a:rPr lang="en-US" sz="2100" b="1" baseline="-25000" dirty="0"/>
              <a:t>10</a:t>
            </a:r>
            <a:r>
              <a:rPr lang="en-US" sz="2100" b="1" dirty="0"/>
              <a:t> in binary</a:t>
            </a:r>
          </a:p>
          <a:p>
            <a:r>
              <a:rPr lang="en-US" sz="2100" b="1" dirty="0"/>
              <a:t>16? Yes. (1). </a:t>
            </a:r>
          </a:p>
          <a:p>
            <a:r>
              <a:rPr lang="en-US" sz="2100" b="1" dirty="0"/>
              <a:t>22-16 = 6.</a:t>
            </a:r>
          </a:p>
          <a:p>
            <a:r>
              <a:rPr lang="en-US" sz="2100" b="1" dirty="0"/>
              <a:t>8? No. (0).</a:t>
            </a:r>
          </a:p>
          <a:p>
            <a:r>
              <a:rPr lang="en-US" sz="2100" b="1" dirty="0"/>
              <a:t>4? Yes. (1)</a:t>
            </a:r>
          </a:p>
          <a:p>
            <a:r>
              <a:rPr lang="en-US" sz="2100" b="1" dirty="0"/>
              <a:t>6-4 = 2.</a:t>
            </a:r>
          </a:p>
          <a:p>
            <a:r>
              <a:rPr lang="en-US" sz="2100" b="1" dirty="0"/>
              <a:t>2? Yes. 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02C31-A79B-49E9-B903-E329FFFE8CE3}"/>
              </a:ext>
            </a:extLst>
          </p:cNvPr>
          <p:cNvSpPr txBox="1"/>
          <p:nvPr/>
        </p:nvSpPr>
        <p:spPr>
          <a:xfrm>
            <a:off x="4572001" y="3695700"/>
            <a:ext cx="3050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2-2 = 0.</a:t>
            </a:r>
          </a:p>
          <a:p>
            <a:r>
              <a:rPr lang="en-US" sz="2100" b="1" dirty="0"/>
              <a:t>1? No. (0)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0A39477-7FAB-4E18-8FD1-9C0FEBC960A1}"/>
              </a:ext>
            </a:extLst>
          </p:cNvPr>
          <p:cNvCxnSpPr>
            <a:cxnSpLocks/>
          </p:cNvCxnSpPr>
          <p:nvPr/>
        </p:nvCxnSpPr>
        <p:spPr>
          <a:xfrm flipH="1" flipV="1">
            <a:off x="1957387" y="3053953"/>
            <a:ext cx="414338" cy="108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EE629E-C3E2-4EC8-9494-BAB8DF1E70E3}"/>
              </a:ext>
            </a:extLst>
          </p:cNvPr>
          <p:cNvCxnSpPr>
            <a:cxnSpLocks/>
          </p:cNvCxnSpPr>
          <p:nvPr/>
        </p:nvCxnSpPr>
        <p:spPr>
          <a:xfrm flipV="1">
            <a:off x="2164557" y="3111103"/>
            <a:ext cx="510777" cy="1674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84BFE0-1B87-466C-A430-2C20A820B1D9}"/>
              </a:ext>
            </a:extLst>
          </p:cNvPr>
          <p:cNvCxnSpPr>
            <a:cxnSpLocks/>
          </p:cNvCxnSpPr>
          <p:nvPr/>
        </p:nvCxnSpPr>
        <p:spPr>
          <a:xfrm flipV="1">
            <a:off x="2275286" y="3111104"/>
            <a:ext cx="1175146" cy="2006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1B3FD5-7C04-49F6-A1E3-95D9BAE04536}"/>
              </a:ext>
            </a:extLst>
          </p:cNvPr>
          <p:cNvCxnSpPr>
            <a:cxnSpLocks/>
          </p:cNvCxnSpPr>
          <p:nvPr/>
        </p:nvCxnSpPr>
        <p:spPr>
          <a:xfrm flipV="1">
            <a:off x="2248498" y="3111104"/>
            <a:ext cx="2002034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AF4BE4-42D0-4EAF-88F7-5B92CC877C8B}"/>
              </a:ext>
            </a:extLst>
          </p:cNvPr>
          <p:cNvCxnSpPr>
            <a:cxnSpLocks/>
          </p:cNvCxnSpPr>
          <p:nvPr/>
        </p:nvCxnSpPr>
        <p:spPr>
          <a:xfrm flipH="1" flipV="1">
            <a:off x="5348885" y="3171825"/>
            <a:ext cx="198239" cy="97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06276D2-86F9-41EC-BECC-4D39A1F3CFB3}"/>
              </a:ext>
            </a:extLst>
          </p:cNvPr>
          <p:cNvSpPr/>
          <p:nvPr/>
        </p:nvSpPr>
        <p:spPr>
          <a:xfrm>
            <a:off x="5050631" y="2903921"/>
            <a:ext cx="385763" cy="3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F69193-4CBB-474F-90F9-022BA49DAD36}"/>
              </a:ext>
            </a:extLst>
          </p:cNvPr>
          <p:cNvSpPr/>
          <p:nvPr/>
        </p:nvSpPr>
        <p:spPr>
          <a:xfrm>
            <a:off x="4163022" y="2894492"/>
            <a:ext cx="385763" cy="3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D19BD-A50D-4CCA-B46A-D62B09A576C1}"/>
              </a:ext>
            </a:extLst>
          </p:cNvPr>
          <p:cNvSpPr/>
          <p:nvPr/>
        </p:nvSpPr>
        <p:spPr>
          <a:xfrm>
            <a:off x="3341488" y="2893219"/>
            <a:ext cx="385763" cy="3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F3C071-A6CF-45FA-884E-02B15A97EE4D}"/>
              </a:ext>
            </a:extLst>
          </p:cNvPr>
          <p:cNvSpPr/>
          <p:nvPr/>
        </p:nvSpPr>
        <p:spPr>
          <a:xfrm>
            <a:off x="2496740" y="2893219"/>
            <a:ext cx="385763" cy="3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671822-1422-41CA-814D-9860248E241E}"/>
              </a:ext>
            </a:extLst>
          </p:cNvPr>
          <p:cNvSpPr/>
          <p:nvPr/>
        </p:nvSpPr>
        <p:spPr>
          <a:xfrm>
            <a:off x="1541267" y="2893219"/>
            <a:ext cx="385763" cy="3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0BE45-0FEE-428D-9554-369A62CA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Why C++?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programming history:</a:t>
            </a:r>
          </a:p>
          <a:p>
            <a:r>
              <a:rPr lang="en-US" dirty="0"/>
              <a:t>C++ developed as improvement on C</a:t>
            </a:r>
          </a:p>
          <a:p>
            <a:r>
              <a:rPr lang="en-US" dirty="0"/>
              <a:t>C developed as improvement on B</a:t>
            </a:r>
          </a:p>
          <a:p>
            <a:r>
              <a:rPr lang="en-US" dirty="0"/>
              <a:t>B developed as improvement on …</a:t>
            </a:r>
          </a:p>
          <a:p>
            <a:r>
              <a:rPr lang="en-US" dirty="0"/>
              <a:t>BCPL – Basic Computer Programming Language</a:t>
            </a:r>
          </a:p>
          <a:p>
            <a:r>
              <a:rPr lang="en-US" dirty="0"/>
              <a:t>Various languages before BCPL – ADA, COBOL, FORTRAN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4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Prof. Julie </a:t>
            </a:r>
            <a:r>
              <a:rPr lang="en-US" dirty="0" err="1"/>
              <a:t>Harazduk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Email: jharazduk@fordham.edu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Office hours: Tue 11:30-12:45, Thu 1:00-2:15,  and Wed 11 or 2:15 by appt</a:t>
            </a:r>
          </a:p>
          <a:p>
            <a:pPr marL="0" indent="0">
              <a:buNone/>
            </a:pPr>
            <a:r>
              <a:rPr lang="en-US" dirty="0"/>
              <a:t>Using Zoom: </a:t>
            </a:r>
            <a:r>
              <a:rPr lang="en-US" sz="2400" dirty="0">
                <a:hlinkClick r:id="rId2"/>
              </a:rPr>
              <a:t>https://fordham.zoom.us/j/2382029517</a:t>
            </a:r>
            <a:endParaRPr lang="en-US" sz="24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Office: JMH 338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err="1"/>
              <a:t>Website</a:t>
            </a:r>
            <a:r>
              <a:rPr lang="en-US" sz="2400" dirty="0" err="1"/>
              <a:t>:</a:t>
            </a:r>
            <a:r>
              <a:rPr lang="en-US" sz="2400" dirty="0" err="1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://storm.cis.fordham.edu/</a:t>
            </a:r>
            <a:r>
              <a:rPr lang="en-US" sz="2400" dirty="0" err="1">
                <a:hlinkClick r:id="rId3"/>
              </a:rPr>
              <a:t>harazduk</a:t>
            </a:r>
            <a:r>
              <a:rPr lang="en-US" sz="2400" dirty="0">
                <a:hlinkClick r:id="rId3"/>
              </a:rPr>
              <a:t>/cs1600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Programming basics, input/output, arithmetic</a:t>
            </a:r>
          </a:p>
          <a:p>
            <a:r>
              <a:rPr lang="en-US" dirty="0"/>
              <a:t>Conditional statements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Modularity – functions</a:t>
            </a:r>
          </a:p>
          <a:p>
            <a:r>
              <a:rPr lang="en-US" dirty="0"/>
              <a:t>Complex data – arrays, strings, and classes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Throughout the semester:</a:t>
            </a:r>
          </a:p>
          <a:p>
            <a:r>
              <a:rPr lang="en-US" dirty="0"/>
              <a:t>Proper programming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5DF0-C47B-4777-B336-6A77AC19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ThinkGeek.com</a:t>
            </a:r>
          </a:p>
        </p:txBody>
      </p:sp>
      <p:pic>
        <p:nvPicPr>
          <p:cNvPr id="6146" name="Picture 2" descr="http://i3.cpcache.com/product/675450305/b10_kinds_of_people_copy_tshirt.jpg?width=350&amp;height=350&amp;Filters=%5b%7b%22name%22%3a%22crop%22%2c%22value%22%3a%7b%22x%22%3a58.3%2c%22y%22%3a0%2c%22w%22%3a233.3%2c%22h%22%3a280.0%7d%2c%22sequence%22%3a1%7d%2c%7b%22name%22%3a%22background%22%2c%22value%22%3a%22F2F2F2%22%2c%22sequence%22%3a2%7d%5d">
            <a:extLst>
              <a:ext uri="{FF2B5EF4-FFF2-40B4-BE49-F238E27FC236}">
                <a16:creationId xmlns:a16="http://schemas.microsoft.com/office/drawing/2014/main" id="{7B2023B2-DC3F-4A34-A222-8A36343076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1" y="2133600"/>
            <a:ext cx="27265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90DDCA-C6C9-41F3-8F7C-EDA49A3A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5474-7D36-4AE5-B25F-D756035F0F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3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DF6A5A-7698-40FF-8E88-D6ADCB7B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8" y="0"/>
            <a:ext cx="84474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22F365-872D-40CE-B4D6-3D42A1B0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541" y="4909343"/>
            <a:ext cx="2450109" cy="183753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Each character is stored in 1 byte </a:t>
            </a:r>
            <a:br>
              <a:rPr lang="en-US" sz="2800" dirty="0">
                <a:solidFill>
                  <a:srgbClr val="FF0066"/>
                </a:solidFill>
              </a:rPr>
            </a:br>
            <a:r>
              <a:rPr lang="en-US" sz="2800" dirty="0">
                <a:solidFill>
                  <a:srgbClr val="FF0066"/>
                </a:solidFill>
              </a:rPr>
              <a:t>(ASCII binary)</a:t>
            </a:r>
            <a:endParaRPr lang="en-US" sz="400" dirty="0">
              <a:solidFill>
                <a:srgbClr val="FF006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66061-F704-4703-BEA5-E18D011CD790}"/>
              </a:ext>
            </a:extLst>
          </p:cNvPr>
          <p:cNvSpPr/>
          <p:nvPr/>
        </p:nvSpPr>
        <p:spPr>
          <a:xfrm>
            <a:off x="6553200" y="111125"/>
            <a:ext cx="1993901" cy="3746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American Standard Code for Information Interchange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CB1B6-1AAC-4072-A6CE-1C20B9EB63B2}"/>
              </a:ext>
            </a:extLst>
          </p:cNvPr>
          <p:cNvSpPr/>
          <p:nvPr/>
        </p:nvSpPr>
        <p:spPr>
          <a:xfrm>
            <a:off x="1600200" y="533400"/>
            <a:ext cx="5334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D2D27-C01E-4E29-952F-0044B6AE162B}"/>
              </a:ext>
            </a:extLst>
          </p:cNvPr>
          <p:cNvSpPr/>
          <p:nvPr/>
        </p:nvSpPr>
        <p:spPr>
          <a:xfrm>
            <a:off x="4942157" y="485776"/>
            <a:ext cx="533400" cy="6324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8F884-2050-4441-9BC2-50902B2D1964}"/>
              </a:ext>
            </a:extLst>
          </p:cNvPr>
          <p:cNvSpPr/>
          <p:nvPr/>
        </p:nvSpPr>
        <p:spPr>
          <a:xfrm>
            <a:off x="7413667" y="533400"/>
            <a:ext cx="533400" cy="4264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83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43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03F230-7AE0-46A8-8FA6-AEE6A79D2F4D}"/>
              </a:ext>
            </a:extLst>
          </p:cNvPr>
          <p:cNvCxnSpPr>
            <a:cxnSpLocks/>
          </p:cNvCxnSpPr>
          <p:nvPr/>
        </p:nvCxnSpPr>
        <p:spPr>
          <a:xfrm>
            <a:off x="3886200" y="2650867"/>
            <a:ext cx="0" cy="48946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978FF9-8CA4-406B-941A-18C4F7E631D4}"/>
              </a:ext>
            </a:extLst>
          </p:cNvPr>
          <p:cNvSpPr txBox="1"/>
          <p:nvPr/>
        </p:nvSpPr>
        <p:spPr>
          <a:xfrm>
            <a:off x="3886200" y="252656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829BE-6065-4259-85AB-73FFD3676A35}"/>
              </a:ext>
            </a:extLst>
          </p:cNvPr>
          <p:cNvSpPr/>
          <p:nvPr/>
        </p:nvSpPr>
        <p:spPr>
          <a:xfrm>
            <a:off x="1790700" y="3284577"/>
            <a:ext cx="4191000" cy="1066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Perform Calculations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6E983F-8B6F-4A45-A3C6-65C7480C76D9}"/>
              </a:ext>
            </a:extLst>
          </p:cNvPr>
          <p:cNvCxnSpPr>
            <a:cxnSpLocks/>
          </p:cNvCxnSpPr>
          <p:nvPr/>
        </p:nvCxnSpPr>
        <p:spPr>
          <a:xfrm>
            <a:off x="3810000" y="4419600"/>
            <a:ext cx="0" cy="48946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3053C4-1B74-4C8D-8D77-AB3C4FB1C6F6}"/>
              </a:ext>
            </a:extLst>
          </p:cNvPr>
          <p:cNvSpPr txBox="1"/>
          <p:nvPr/>
        </p:nvSpPr>
        <p:spPr>
          <a:xfrm>
            <a:off x="3790950" y="489138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Information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48BD5E-11B6-487D-9A0F-6E43EEE859F8}"/>
              </a:ext>
            </a:extLst>
          </p:cNvPr>
          <p:cNvGrpSpPr/>
          <p:nvPr/>
        </p:nvGrpSpPr>
        <p:grpSpPr>
          <a:xfrm>
            <a:off x="2333627" y="4639537"/>
            <a:ext cx="6267445" cy="873027"/>
            <a:chOff x="2333627" y="4639537"/>
            <a:chExt cx="6267445" cy="8730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B10AAF-9BE3-4B2A-BDF6-2EC75C548838}"/>
                </a:ext>
              </a:extLst>
            </p:cNvPr>
            <p:cNvSpPr/>
            <p:nvPr/>
          </p:nvSpPr>
          <p:spPr>
            <a:xfrm>
              <a:off x="2333627" y="4639537"/>
              <a:ext cx="4476745" cy="8730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78A6A0-C209-4D6F-86C8-4B603244051B}"/>
                </a:ext>
              </a:extLst>
            </p:cNvPr>
            <p:cNvSpPr txBox="1"/>
            <p:nvPr/>
          </p:nvSpPr>
          <p:spPr>
            <a:xfrm>
              <a:off x="6829422" y="4904125"/>
              <a:ext cx="1771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Let's start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5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050F-3E61-47A5-9C70-1B7D4D395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the name of every first program?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8996E-1880-469E-A6B7-B792794F2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 course in every programming language starts here!</a:t>
            </a:r>
          </a:p>
        </p:txBody>
      </p:sp>
    </p:spTree>
    <p:extLst>
      <p:ext uri="{BB962C8B-B14F-4D97-AF65-F5344CB8AC3E}">
        <p14:creationId xmlns:p14="http://schemas.microsoft.com/office/powerpoint/2010/main" val="3887679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5814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  <a:endParaRPr lang="en-US" sz="2000" dirty="0">
              <a:solidFill>
                <a:srgbClr val="0E02FC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Begin main function</a:t>
            </a: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output "Hello world!“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E02FC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return 0;                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End main function</a:t>
            </a: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Our first program: “Hello world!”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181600"/>
            <a:ext cx="76962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g++ hello.cpp 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./</a:t>
            </a:r>
            <a:r>
              <a:rPr lang="en-US" sz="24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world!</a:t>
            </a:r>
          </a:p>
          <a:p>
            <a:r>
              <a:rPr lang="en-US" sz="2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8725B4-7C7E-4BFA-BFBC-D84FBB2DE85E}"/>
              </a:ext>
            </a:extLst>
          </p:cNvPr>
          <p:cNvGrpSpPr/>
          <p:nvPr/>
        </p:nvGrpSpPr>
        <p:grpSpPr>
          <a:xfrm>
            <a:off x="0" y="1600200"/>
            <a:ext cx="8441085" cy="3200401"/>
            <a:chOff x="0" y="1600200"/>
            <a:chExt cx="8441085" cy="32004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BB9C04-F316-45A2-BABF-B864B12DEFC9}"/>
                </a:ext>
              </a:extLst>
            </p:cNvPr>
            <p:cNvGrpSpPr/>
            <p:nvPr/>
          </p:nvGrpSpPr>
          <p:grpSpPr>
            <a:xfrm>
              <a:off x="0" y="1600200"/>
              <a:ext cx="5181600" cy="3200401"/>
              <a:chOff x="0" y="1600200"/>
              <a:chExt cx="5181600" cy="320040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400C53-624E-4CC1-B433-FCB55F4145E3}"/>
                  </a:ext>
                </a:extLst>
              </p:cNvPr>
              <p:cNvSpPr/>
              <p:nvPr/>
            </p:nvSpPr>
            <p:spPr>
              <a:xfrm>
                <a:off x="0" y="4191000"/>
                <a:ext cx="5181600" cy="609601"/>
              </a:xfrm>
              <a:prstGeom prst="rect">
                <a:avLst/>
              </a:prstGeom>
              <a:solidFill>
                <a:srgbClr val="E5FF85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1DAF1C-3BAF-4094-B728-91A2FE9C3274}"/>
                  </a:ext>
                </a:extLst>
              </p:cNvPr>
              <p:cNvSpPr/>
              <p:nvPr/>
            </p:nvSpPr>
            <p:spPr>
              <a:xfrm>
                <a:off x="0" y="1600200"/>
                <a:ext cx="5181600" cy="1447800"/>
              </a:xfrm>
              <a:prstGeom prst="rect">
                <a:avLst/>
              </a:prstGeom>
              <a:solidFill>
                <a:srgbClr val="E5FF85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49BFAC-E77D-4CFF-BD36-1028515A3B0A}"/>
                </a:ext>
              </a:extLst>
            </p:cNvPr>
            <p:cNvSpPr/>
            <p:nvPr/>
          </p:nvSpPr>
          <p:spPr>
            <a:xfrm>
              <a:off x="5658720" y="1765678"/>
              <a:ext cx="27823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Standard</a:t>
              </a:r>
              <a:endPara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C3A3E1-7A7C-48F4-8D40-609FAFD704FC}"/>
              </a:ext>
            </a:extLst>
          </p:cNvPr>
          <p:cNvSpPr txBox="1"/>
          <p:nvPr/>
        </p:nvSpPr>
        <p:spPr>
          <a:xfrm>
            <a:off x="152400" y="838200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filename  hello.cpp to include:</a:t>
            </a:r>
          </a:p>
        </p:txBody>
      </p:sp>
    </p:spTree>
    <p:extLst>
      <p:ext uri="{BB962C8B-B14F-4D97-AF65-F5344CB8AC3E}">
        <p14:creationId xmlns:p14="http://schemas.microsoft.com/office/powerpoint/2010/main" val="28933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components of “Hello world!”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Comments     </a:t>
            </a:r>
            <a:r>
              <a:rPr lang="en-US" dirty="0">
                <a:solidFill>
                  <a:srgbClr val="0D01FD"/>
                </a:solidFill>
                <a:latin typeface="Courier New" panose="02070309020205020404" pitchFamily="49" charset="0"/>
              </a:rPr>
              <a:t>//</a:t>
            </a:r>
            <a:r>
              <a:rPr lang="en-US" dirty="0"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D01FD"/>
                </a:solidFill>
                <a:latin typeface="Courier New" panose="02070309020205020404" pitchFamily="49" charset="0"/>
              </a:rPr>
              <a:t> /*  */</a:t>
            </a:r>
          </a:p>
          <a:p>
            <a:r>
              <a:rPr lang="en-US" dirty="0">
                <a:latin typeface="Courier New" panose="02070309020205020404" pitchFamily="49" charset="0"/>
              </a:rPr>
              <a:t>main</a:t>
            </a:r>
            <a:r>
              <a:rPr lang="en-US" dirty="0"/>
              <a:t> function</a:t>
            </a:r>
          </a:p>
          <a:p>
            <a:r>
              <a:rPr lang="en-US" dirty="0"/>
              <a:t>Preprocessor directives   </a:t>
            </a:r>
            <a:r>
              <a:rPr lang="en-US" dirty="0">
                <a:latin typeface="Courier New" panose="02070309020205020404" pitchFamily="49" charset="0"/>
              </a:rPr>
              <a:t>#include</a:t>
            </a:r>
            <a:endParaRPr lang="en-US" dirty="0"/>
          </a:p>
          <a:p>
            <a:r>
              <a:rPr lang="en-US" dirty="0"/>
              <a:t>Literally includes the contents of the file named between &lt;&gt; during the compilation process </a:t>
            </a:r>
          </a:p>
          <a:p>
            <a:pPr lvl="1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[Compilation goes thru 4 steps: preprocess, compile, assemble, link].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2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D01FD"/>
                </a:solidFill>
              </a:rPr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  <a:endParaRPr lang="en-US" sz="2000" dirty="0">
              <a:solidFill>
                <a:srgbClr val="0E02FC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</a:t>
            </a:r>
            <a:r>
              <a:rPr lang="en-US" sz="2000" b="1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Begin main function</a:t>
            </a:r>
            <a:endParaRPr lang="en-US" sz="2000" b="1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  </a:t>
            </a:r>
            <a:r>
              <a:rPr lang="en-US" sz="2000" b="1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output "Hello world!"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return 0;                  </a:t>
            </a:r>
            <a:r>
              <a:rPr lang="en-US" sz="2000" b="1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US" sz="2000" b="1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End main function</a:t>
            </a:r>
            <a:endParaRPr lang="en-US" sz="2000" b="1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807720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Explain programs to other programmers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Ignored by compiler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Syntax:</a:t>
            </a:r>
          </a:p>
          <a:p>
            <a:r>
              <a:rPr lang="en-US" sz="2800" dirty="0"/>
              <a:t>          </a:t>
            </a:r>
            <a:r>
              <a:rPr lang="en-US" sz="2800" dirty="0">
                <a:latin typeface="Courier New" panose="02070309020205020404" pitchFamily="49" charset="0"/>
              </a:rPr>
              <a:t>// single line comment</a:t>
            </a:r>
          </a:p>
          <a:p>
            <a:r>
              <a:rPr lang="en-US" sz="2800" dirty="0"/>
              <a:t>          </a:t>
            </a:r>
            <a:r>
              <a:rPr lang="en-US" sz="2800" dirty="0">
                <a:latin typeface="Courier New" panose="02070309020205020404" pitchFamily="49" charset="0"/>
              </a:rPr>
              <a:t>/* multi-line</a:t>
            </a:r>
          </a:p>
          <a:p>
            <a:r>
              <a:rPr lang="en-US" sz="2800" dirty="0"/>
              <a:t>          </a:t>
            </a:r>
            <a:r>
              <a:rPr lang="en-US" sz="2800" dirty="0">
                <a:latin typeface="Courier New" panose="02070309020205020404" pitchFamily="49" charset="0"/>
              </a:rPr>
              <a:t>   comment */</a:t>
            </a:r>
          </a:p>
        </p:txBody>
      </p:sp>
    </p:spTree>
    <p:extLst>
      <p:ext uri="{BB962C8B-B14F-4D97-AF65-F5344CB8AC3E}">
        <p14:creationId xmlns:p14="http://schemas.microsoft.com/office/powerpoint/2010/main" val="1604376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Preprocessor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// Begin main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  // output "Hello world!"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return 0;                  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// End main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837093"/>
            <a:ext cx="80772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Lines beginning with </a:t>
            </a:r>
            <a:r>
              <a:rPr lang="en-US" sz="2800" dirty="0">
                <a:latin typeface="Courier New" panose="02070309020205020404" pitchFamily="49" charset="0"/>
              </a:rPr>
              <a:t>#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ourier New" panose="02070309020205020404" pitchFamily="49" charset="0"/>
              </a:rPr>
              <a:t>Executed before compiling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1679578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</a:rPr>
              <a:t>main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  <a:endParaRPr lang="en-US" sz="2000" b="1" dirty="0">
              <a:solidFill>
                <a:srgbClr val="0E02FC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Begin main function</a:t>
            </a: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output "Hello world!"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return 0;                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End main function</a:t>
            </a: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07720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Every C++ program has the function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cs typeface="Courier New" panose="02070309020205020404" pitchFamily="49" charset="0"/>
              </a:rPr>
              <a:t> contains the instructions to be executed by the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anose="02070309020205020404" pitchFamily="49" charset="0"/>
              </a:rPr>
              <a:t>The instructions included in the “body” of main are placed between curly braces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 }</a:t>
            </a:r>
          </a:p>
        </p:txBody>
      </p:sp>
    </p:spTree>
    <p:extLst>
      <p:ext uri="{BB962C8B-B14F-4D97-AF65-F5344CB8AC3E}">
        <p14:creationId xmlns:p14="http://schemas.microsoft.com/office/powerpoint/2010/main" val="114967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/>
              <a:t>Introduction to programming </a:t>
            </a:r>
            <a:br>
              <a:rPr lang="en-US" dirty="0"/>
            </a:br>
            <a:r>
              <a:rPr lang="en-US" dirty="0"/>
              <a:t>with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Learn</a:t>
            </a:r>
          </a:p>
          <a:p>
            <a:r>
              <a:rPr lang="en-US" dirty="0"/>
              <a:t>Fundamental programming concepts</a:t>
            </a:r>
          </a:p>
          <a:p>
            <a:r>
              <a:rPr lang="en-US" dirty="0"/>
              <a:t>Key techniques</a:t>
            </a:r>
          </a:p>
          <a:p>
            <a:r>
              <a:rPr lang="en-US" dirty="0"/>
              <a:t>Basic C++ facilities</a:t>
            </a:r>
          </a:p>
          <a:p>
            <a:pPr marL="0" indent="0">
              <a:buNone/>
            </a:pPr>
            <a:r>
              <a:rPr lang="en-US" dirty="0"/>
              <a:t>By the end of the course, you will be able to:</a:t>
            </a:r>
          </a:p>
          <a:p>
            <a:r>
              <a:rPr lang="en-US" dirty="0"/>
              <a:t>Write small, modular C++ programs</a:t>
            </a:r>
          </a:p>
          <a:p>
            <a:r>
              <a:rPr lang="en-US" dirty="0"/>
              <a:t>Read much larger programs</a:t>
            </a:r>
          </a:p>
          <a:p>
            <a:r>
              <a:rPr lang="en-US" dirty="0"/>
              <a:t>Proceed to advanced C++ 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// Begin main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output "Hello world!"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return 0;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// End main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0772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anose="02070309020205020404" pitchFamily="49" charset="0"/>
              </a:rPr>
              <a:t>Instructions to be performed when the program is 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anose="02070309020205020404" pitchFamily="49" charset="0"/>
              </a:rPr>
              <a:t>Each statement is completed with a 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7C024-BB60-421B-B795-307695284570}"/>
              </a:ext>
            </a:extLst>
          </p:cNvPr>
          <p:cNvGrpSpPr/>
          <p:nvPr/>
        </p:nvGrpSpPr>
        <p:grpSpPr>
          <a:xfrm>
            <a:off x="76199" y="1436751"/>
            <a:ext cx="7924000" cy="2678049"/>
            <a:chOff x="76199" y="1436751"/>
            <a:chExt cx="7924000" cy="267804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0CC43B-2446-4A49-8751-9D93BF688055}"/>
                </a:ext>
              </a:extLst>
            </p:cNvPr>
            <p:cNvCxnSpPr>
              <a:stCxn id="7" idx="1"/>
            </p:cNvCxnSpPr>
            <p:nvPr/>
          </p:nvCxnSpPr>
          <p:spPr>
            <a:xfrm flipH="1">
              <a:off x="762000" y="1898416"/>
              <a:ext cx="3778718" cy="11495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3E356A-0202-4219-A922-C9654C7500DC}"/>
                </a:ext>
              </a:extLst>
            </p:cNvPr>
            <p:cNvGrpSpPr/>
            <p:nvPr/>
          </p:nvGrpSpPr>
          <p:grpSpPr>
            <a:xfrm>
              <a:off x="76199" y="1436751"/>
              <a:ext cx="7924000" cy="2678049"/>
              <a:chOff x="76199" y="1436751"/>
              <a:chExt cx="7924000" cy="267804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7F070EA-9548-4316-ABC8-6927089E5690}"/>
                  </a:ext>
                </a:extLst>
              </p:cNvPr>
              <p:cNvSpPr/>
              <p:nvPr/>
            </p:nvSpPr>
            <p:spPr>
              <a:xfrm>
                <a:off x="609600" y="2514600"/>
                <a:ext cx="45719" cy="1143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FCB212-53C0-4567-89C5-67374C8909CD}"/>
                  </a:ext>
                </a:extLst>
              </p:cNvPr>
              <p:cNvSpPr txBox="1"/>
              <p:nvPr/>
            </p:nvSpPr>
            <p:spPr>
              <a:xfrm>
                <a:off x="4540718" y="1436751"/>
                <a:ext cx="3459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Note that the body of main is indented. </a:t>
                </a:r>
              </a:p>
              <a:p>
                <a:r>
                  <a:rPr lang="en-US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Always indent between brackets!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96AB788-7F86-4AEF-9105-4918B4B00A2C}"/>
                  </a:ext>
                </a:extLst>
              </p:cNvPr>
              <p:cNvSpPr/>
              <p:nvPr/>
            </p:nvSpPr>
            <p:spPr>
              <a:xfrm>
                <a:off x="76200" y="2286000"/>
                <a:ext cx="182881" cy="304800"/>
              </a:xfrm>
              <a:prstGeom prst="ellipse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50F0D1B-39EB-431C-A33D-F4CEC239F557}"/>
                  </a:ext>
                </a:extLst>
              </p:cNvPr>
              <p:cNvSpPr/>
              <p:nvPr/>
            </p:nvSpPr>
            <p:spPr>
              <a:xfrm>
                <a:off x="76199" y="3810000"/>
                <a:ext cx="182881" cy="304800"/>
              </a:xfrm>
              <a:prstGeom prst="ellipse">
                <a:avLst/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4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Organize Using “white spaces”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  <a:endParaRPr lang="en-US" sz="2000" dirty="0">
              <a:solidFill>
                <a:srgbClr val="0E02FC"/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Begin main function</a:t>
            </a: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output "Hello world!"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return 0;                 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</a:t>
            </a:r>
            <a:r>
              <a:rPr lang="en-US" sz="2000" dirty="0">
                <a:solidFill>
                  <a:srgbClr val="0E02FC"/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End main function</a:t>
            </a:r>
            <a:endParaRPr lang="en-US" sz="2000" dirty="0"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495800"/>
            <a:ext cx="807720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ourier New" panose="02070309020205020404" pitchFamily="49" charset="0"/>
              </a:rPr>
              <a:t>“White spaces” are blank lines, space characters, and tabs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ourier New" panose="02070309020205020404" pitchFamily="49" charset="0"/>
              </a:rPr>
              <a:t>White spaces are ignored by the compiler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ourier New" panose="02070309020205020404" pitchFamily="49" charset="0"/>
              </a:rPr>
              <a:t>Use indentation to group pieces of code together</a:t>
            </a:r>
          </a:p>
        </p:txBody>
      </p:sp>
    </p:spTree>
    <p:extLst>
      <p:ext uri="{BB962C8B-B14F-4D97-AF65-F5344CB8AC3E}">
        <p14:creationId xmlns:p14="http://schemas.microsoft.com/office/powerpoint/2010/main" val="27926575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A9CC2C-411A-49BD-BB6F-C089B5C0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Directory structure</a:t>
            </a:r>
            <a:br>
              <a:rPr lang="en-US" dirty="0"/>
            </a:br>
            <a:r>
              <a:rPr lang="en-US" dirty="0"/>
              <a:t>Writing and compiling programs with Linux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81BF56-8CB5-4674-BEE4-1FD3F4063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8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Linux/UNIX programming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commands</a:t>
            </a:r>
          </a:p>
          <a:p>
            <a:r>
              <a:rPr lang="en-US" dirty="0"/>
              <a:t>Directory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742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Command-line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Run programs through text commands, rather than through mouse clicks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The “terminal” runs a command-line interpreter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Interpreter waits for a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enters text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Interpreter determines activity to perform based on command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Output of activity displayed in terminal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waiting (step 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C0D8-F0EB-4955-A199-D7699AD9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Do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27D82-B0B2-4950-9411-E95848A2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– setup</a:t>
            </a:r>
          </a:p>
          <a:p>
            <a:r>
              <a:rPr lang="en-US" dirty="0"/>
              <a:t>Lab 1 – Hello.cpp</a:t>
            </a:r>
          </a:p>
          <a:p>
            <a:r>
              <a:rPr lang="en-US" dirty="0"/>
              <a:t>See next slide for </a:t>
            </a:r>
            <a:r>
              <a:rPr lang="en-US" dirty="0" err="1"/>
              <a:t>Mimir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E89F0-01B5-47C8-86FC-9A5AA625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646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4E9D-46D8-4D2E-B875-0865147A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: </a:t>
            </a:r>
            <a:r>
              <a:rPr lang="en-US" dirty="0" err="1"/>
              <a:t>Mimir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9D30-7917-431D-984F-E1E8982A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web browser, e.g. Chrome, preferably on your own computer, but can also use another system:</a:t>
            </a:r>
          </a:p>
          <a:p>
            <a:pPr marL="514350" indent="-514350">
              <a:buAutoNum type="arabicParenR"/>
            </a:pPr>
            <a:r>
              <a:rPr lang="en-US" dirty="0" err="1"/>
              <a:t>Goto</a:t>
            </a:r>
            <a:r>
              <a:rPr lang="en-US" dirty="0"/>
              <a:t>:    class.mimir.io</a:t>
            </a:r>
          </a:p>
          <a:p>
            <a:pPr marL="514350" indent="-514350">
              <a:buAutoNum type="arabicParenR"/>
            </a:pPr>
            <a:r>
              <a:rPr lang="en-US" dirty="0"/>
              <a:t>Create account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YOUR FORDHAM email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6C7FE-3583-4633-A908-FDE332F5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01950-012A-49D9-B043-171B09BD0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754313"/>
            <a:ext cx="2486025" cy="33718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D2BC73-40C7-40A7-A471-6DE65CA23C53}"/>
              </a:ext>
            </a:extLst>
          </p:cNvPr>
          <p:cNvSpPr/>
          <p:nvPr/>
        </p:nvSpPr>
        <p:spPr>
          <a:xfrm>
            <a:off x="5867400" y="50292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1A6194-B0B5-4CA5-9298-49B1FBF47D27}"/>
              </a:ext>
            </a:extLst>
          </p:cNvPr>
          <p:cNvCxnSpPr/>
          <p:nvPr/>
        </p:nvCxnSpPr>
        <p:spPr>
          <a:xfrm>
            <a:off x="3962400" y="4038600"/>
            <a:ext cx="18288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67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4E9D-46D8-4D2E-B875-0865147A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: </a:t>
            </a:r>
            <a:r>
              <a:rPr lang="en-US" dirty="0" err="1"/>
              <a:t>Mimir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9D30-7917-431D-984F-E1E8982A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Join the class with the code I will provide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&lt;Class Code&gt; will be given during class and sent in email.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6C7FE-3583-4633-A908-FDE332F5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57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105BD-08AD-4AAF-B489-AEC56E97C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1915886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1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CFD8-D2D2-41B5-B205-AFF2F164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</a:t>
            </a:r>
            <a:r>
              <a:rPr lang="en-US" dirty="0" err="1"/>
              <a:t>Mimir</a:t>
            </a:r>
            <a:r>
              <a:rPr lang="en-US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0A79-09C3-4024-93BA-8A252BF7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CE4E-066A-4121-A413-8E021644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61565-6663-463A-8F41-E6E1D2A9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0013"/>
            <a:ext cx="9144000" cy="4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18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CFD8-D2D2-41B5-B205-AFF2F164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</a:t>
            </a:r>
            <a:r>
              <a:rPr lang="en-US" dirty="0" err="1"/>
              <a:t>Mimir</a:t>
            </a:r>
            <a:r>
              <a:rPr lang="en-US" dirty="0"/>
              <a:t>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40A79-09C3-4024-93BA-8A252BF7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BCE4E-066A-4121-A413-8E021644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61565-6663-463A-8F41-E6E1D2A9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0013"/>
            <a:ext cx="9144000" cy="4494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3C587-8A03-4A0B-AE0D-26A35E91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1962150"/>
            <a:ext cx="177165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980BE-4838-41DE-AA7A-B2EA85489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2722710"/>
            <a:ext cx="2019300" cy="781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19B3B-B22E-4394-B2E7-225D0EC40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1085850"/>
            <a:ext cx="1866900" cy="12382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5BF3B60-4FEB-40F8-9348-230CA6F76659}"/>
              </a:ext>
            </a:extLst>
          </p:cNvPr>
          <p:cNvGrpSpPr/>
          <p:nvPr/>
        </p:nvGrpSpPr>
        <p:grpSpPr>
          <a:xfrm>
            <a:off x="923925" y="3135312"/>
            <a:ext cx="5172075" cy="961266"/>
            <a:chOff x="923925" y="3135312"/>
            <a:chExt cx="3609975" cy="96126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92E343-3367-4849-BDF3-0F415389FEBD}"/>
                </a:ext>
              </a:extLst>
            </p:cNvPr>
            <p:cNvSpPr/>
            <p:nvPr/>
          </p:nvSpPr>
          <p:spPr>
            <a:xfrm>
              <a:off x="923925" y="3135312"/>
              <a:ext cx="1590675" cy="44608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076697-653F-4B26-84CD-BB6FA9D4DEDF}"/>
                </a:ext>
              </a:extLst>
            </p:cNvPr>
            <p:cNvSpPr txBox="1"/>
            <p:nvPr/>
          </p:nvSpPr>
          <p:spPr>
            <a:xfrm>
              <a:off x="2514600" y="3173248"/>
              <a:ext cx="2019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Later on: Click on a project.</a:t>
              </a:r>
            </a:p>
            <a:p>
              <a:r>
                <a:rPr lang="en-US" b="1" dirty="0">
                  <a:solidFill>
                    <a:srgbClr val="0070C0"/>
                  </a:solidFill>
                </a:rPr>
                <a:t>However for our first project we will use the IDE directly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B2C9E6-301A-4AB3-8AAD-E02240397BD0}"/>
              </a:ext>
            </a:extLst>
          </p:cNvPr>
          <p:cNvGrpSpPr/>
          <p:nvPr/>
        </p:nvGrpSpPr>
        <p:grpSpPr>
          <a:xfrm>
            <a:off x="7315200" y="1960710"/>
            <a:ext cx="1447800" cy="762000"/>
            <a:chOff x="7315200" y="1960710"/>
            <a:chExt cx="1447800" cy="762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F943E5-C01E-400D-969A-C535AEF52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05700" y="2047875"/>
              <a:ext cx="1162050" cy="59055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37303F-88EF-4E41-91C1-A9D8B755DDB0}"/>
                </a:ext>
              </a:extLst>
            </p:cNvPr>
            <p:cNvSpPr/>
            <p:nvPr/>
          </p:nvSpPr>
          <p:spPr>
            <a:xfrm>
              <a:off x="7315200" y="1960710"/>
              <a:ext cx="1447800" cy="762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4DB2CD2-AD88-450D-B79E-93334FE70D17}"/>
              </a:ext>
            </a:extLst>
          </p:cNvPr>
          <p:cNvSpPr/>
          <p:nvPr/>
        </p:nvSpPr>
        <p:spPr>
          <a:xfrm>
            <a:off x="8001000" y="5181600"/>
            <a:ext cx="1143000" cy="967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 help</a:t>
            </a:r>
          </a:p>
        </p:txBody>
      </p:sp>
    </p:spTree>
    <p:extLst>
      <p:ext uri="{BB962C8B-B14F-4D97-AF65-F5344CB8AC3E}">
        <p14:creationId xmlns:p14="http://schemas.microsoft.com/office/powerpoint/2010/main" val="23825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410200"/>
          </a:xfrm>
        </p:spPr>
        <p:txBody>
          <a:bodyPr>
            <a:normAutofit/>
          </a:bodyPr>
          <a:lstStyle/>
          <a:p>
            <a:r>
              <a:rPr lang="en-US" dirty="0"/>
              <a:t>Attendance and participation</a:t>
            </a:r>
          </a:p>
          <a:p>
            <a:r>
              <a:rPr lang="en-US" dirty="0"/>
              <a:t>Lectures and lab sessions</a:t>
            </a:r>
          </a:p>
          <a:p>
            <a:r>
              <a:rPr lang="en-US" dirty="0"/>
              <a:t>Lab assignments – roughly 12 weekly</a:t>
            </a:r>
          </a:p>
          <a:p>
            <a:r>
              <a:rPr lang="en-US" dirty="0"/>
              <a:t>Quizzes – each 15 minutes, 2 per semester</a:t>
            </a:r>
          </a:p>
          <a:p>
            <a:r>
              <a:rPr lang="en-US" dirty="0"/>
              <a:t>Exams – 1 midterm, 1 final (each 2 parts)</a:t>
            </a:r>
          </a:p>
          <a:p>
            <a:endParaRPr lang="en-US" dirty="0"/>
          </a:p>
          <a:p>
            <a:r>
              <a:rPr lang="en-US" dirty="0"/>
              <a:t>Academic integrity – may discuss assignments with your classmates, but you MUST write all your code and all your answers yourself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14B-2234-46EC-AC87-D5310B48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Wait!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754B6-0550-438C-A16F-8836DB72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start exploring the folders on the left hand side, delete the unnamed window.</a:t>
            </a:r>
          </a:p>
          <a:p>
            <a:r>
              <a:rPr lang="en-US" dirty="0"/>
              <a:t>Ignore the folders on the left for now!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EE480-E57C-4EEA-9E79-72E8D412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42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BEFD7-C17F-44AE-9EA4-E67447B5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'bash' </a:t>
            </a:r>
            <a:r>
              <a:rPr lang="en-US" b="1" dirty="0"/>
              <a:t>term</a:t>
            </a:r>
            <a:r>
              <a:rPr lang="en-US" dirty="0"/>
              <a:t>inal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B1A6-9780-45DC-B6C5-5B6B67F9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will say </a:t>
            </a:r>
            <a:r>
              <a:rPr lang="en-US" b="1" dirty="0"/>
              <a:t>term</a:t>
            </a:r>
            <a:r>
              <a:rPr lang="en-US" dirty="0"/>
              <a:t> on the top left of the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92B27-8E7E-4031-8754-F11E34DE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3FA0E5-5024-4119-96B0-1FDD33F060D8}"/>
              </a:ext>
            </a:extLst>
          </p:cNvPr>
          <p:cNvSpPr/>
          <p:nvPr/>
        </p:nvSpPr>
        <p:spPr>
          <a:xfrm>
            <a:off x="457200" y="5892581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http://help.mimir.io/mimiride/how-to-s/how-to-use-the-terminal-in-the-mimir-ide-to-run-code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E4846-5B30-491C-BF3E-80506A7B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2480522"/>
            <a:ext cx="8839200" cy="29324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3CC290D-E088-4B6A-8E84-5FFE8C2A7CC6}"/>
              </a:ext>
            </a:extLst>
          </p:cNvPr>
          <p:cNvSpPr/>
          <p:nvPr/>
        </p:nvSpPr>
        <p:spPr>
          <a:xfrm>
            <a:off x="5057775" y="2421886"/>
            <a:ext cx="4114800" cy="3355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1A4020-7D88-4904-AE6D-D99C92C33FEA}"/>
              </a:ext>
            </a:extLst>
          </p:cNvPr>
          <p:cNvSpPr txBox="1"/>
          <p:nvPr/>
        </p:nvSpPr>
        <p:spPr>
          <a:xfrm>
            <a:off x="2056136" y="2659559"/>
            <a:ext cx="31254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X</a:t>
            </a:r>
          </a:p>
          <a:p>
            <a:r>
              <a:rPr lang="en-US" sz="4400" dirty="0">
                <a:solidFill>
                  <a:schemeClr val="bg1"/>
                </a:solidFill>
              </a:rPr>
              <a:t>Close this window.</a:t>
            </a:r>
          </a:p>
        </p:txBody>
      </p:sp>
    </p:spTree>
    <p:extLst>
      <p:ext uri="{BB962C8B-B14F-4D97-AF65-F5344CB8AC3E}">
        <p14:creationId xmlns:p14="http://schemas.microsoft.com/office/powerpoint/2010/main" val="12021067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Files are stored in directories in your computer. We will store our C++ code and executable files on the computer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storm.cis.fordham.edu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(Or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Mimir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Directories can contain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other directories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dirty="0">
                <a:cs typeface="Courier New" panose="02070309020205020404" pitchFamily="49" charset="0"/>
              </a:rPr>
              <a:t>within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3724" y="317757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5515" y="3860939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465838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0978" y="465838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chuck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465838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549658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633478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633478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6361" y="633478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929345" y="3667780"/>
            <a:ext cx="0" cy="2616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0"/>
          </p:cNvCxnSpPr>
          <p:nvPr/>
        </p:nvCxnSpPr>
        <p:spPr>
          <a:xfrm flipH="1">
            <a:off x="4605537" y="4253354"/>
            <a:ext cx="1339978" cy="4050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72200" y="4353580"/>
            <a:ext cx="313699" cy="3441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0"/>
          </p:cNvCxnSpPr>
          <p:nvPr/>
        </p:nvCxnSpPr>
        <p:spPr>
          <a:xfrm>
            <a:off x="7487705" y="4384159"/>
            <a:ext cx="546832" cy="2742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112738" y="5963334"/>
            <a:ext cx="1230662" cy="4050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0"/>
          </p:cNvCxnSpPr>
          <p:nvPr/>
        </p:nvCxnSpPr>
        <p:spPr>
          <a:xfrm flipH="1">
            <a:off x="4605537" y="5181600"/>
            <a:ext cx="14517" cy="3149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" idx="0"/>
          </p:cNvCxnSpPr>
          <p:nvPr/>
        </p:nvCxnSpPr>
        <p:spPr>
          <a:xfrm>
            <a:off x="4634573" y="5954293"/>
            <a:ext cx="230765" cy="3804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02355" y="5954293"/>
            <a:ext cx="1426694" cy="3804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87132" y="265435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934200" y="3046765"/>
            <a:ext cx="0" cy="2616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Directory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is a subdirectory of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students</a:t>
            </a: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The “full path” of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lab1</a:t>
            </a:r>
            <a:r>
              <a:rPr lang="en-US" dirty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is: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/home/students/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/cs1/lab1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7124" y="16764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8042" y="2359769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3527" y="315721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amy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3505" y="315721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chuck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2527" y="315721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zoe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3527" y="3995410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3327" y="483361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5927" y="483361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8888" y="483361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lab3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471872" y="2166610"/>
            <a:ext cx="0" cy="2616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0"/>
          </p:cNvCxnSpPr>
          <p:nvPr/>
        </p:nvCxnSpPr>
        <p:spPr>
          <a:xfrm flipH="1">
            <a:off x="5148064" y="2752184"/>
            <a:ext cx="1339978" cy="4050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714727" y="2852410"/>
            <a:ext cx="313699" cy="3441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0"/>
          </p:cNvCxnSpPr>
          <p:nvPr/>
        </p:nvCxnSpPr>
        <p:spPr>
          <a:xfrm>
            <a:off x="8030232" y="2882989"/>
            <a:ext cx="546832" cy="2742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655265" y="4462164"/>
            <a:ext cx="1230662" cy="4050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9" idx="0"/>
          </p:cNvCxnSpPr>
          <p:nvPr/>
        </p:nvCxnSpPr>
        <p:spPr>
          <a:xfrm flipH="1">
            <a:off x="5148064" y="3680430"/>
            <a:ext cx="14517" cy="3149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1" idx="0"/>
          </p:cNvCxnSpPr>
          <p:nvPr/>
        </p:nvCxnSpPr>
        <p:spPr>
          <a:xfrm>
            <a:off x="5177100" y="4453123"/>
            <a:ext cx="230765" cy="3804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44882" y="4453123"/>
            <a:ext cx="1426694" cy="3804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9765" y="113984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476833" y="1532262"/>
            <a:ext cx="0" cy="2616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228600"/>
            <a:ext cx="5029200" cy="1143000"/>
          </a:xfrm>
        </p:spPr>
        <p:txBody>
          <a:bodyPr/>
          <a:lstStyle/>
          <a:p>
            <a:r>
              <a:rPr lang="en-US" dirty="0"/>
              <a:t>Key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Logging into storm </a:t>
            </a:r>
            <a:r>
              <a:rPr lang="en-US" b="1" dirty="0">
                <a:latin typeface="Calibri" panose="020F0502020204030204" pitchFamily="34" charset="0"/>
                <a:cs typeface="Courier New" panose="02070309020205020404" pitchFamily="49" charset="0"/>
              </a:rPr>
              <a:t>(if not using </a:t>
            </a:r>
            <a:r>
              <a:rPr lang="en-US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Mimir</a:t>
            </a:r>
            <a:r>
              <a:rPr lang="en-US" b="1" dirty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username@storm.cis.fordham.edu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Show name of current directory (“print working directory”)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Courier New" panose="02070309020205020404" pitchFamily="49" charset="0"/>
              </a:rPr>
              <a:t>List contents of current directory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Make new directory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newDirectoryName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Change directory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DirectoryName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839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Key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Logging into storm </a:t>
            </a:r>
            <a:r>
              <a:rPr lang="en-US" b="1" dirty="0">
                <a:latin typeface="Calibri" panose="020F0502020204030204" pitchFamily="34" charset="0"/>
                <a:cs typeface="Courier New" panose="02070309020205020404" pitchFamily="49" charset="0"/>
              </a:rPr>
              <a:t>(if not using </a:t>
            </a:r>
            <a:r>
              <a:rPr lang="en-US" b="1" dirty="0" err="1">
                <a:latin typeface="Calibri" panose="020F0502020204030204" pitchFamily="34" charset="0"/>
                <a:cs typeface="Courier New" panose="02070309020205020404" pitchFamily="49" charset="0"/>
              </a:rPr>
              <a:t>Mimir</a:t>
            </a:r>
            <a:r>
              <a:rPr lang="en-US" b="1" dirty="0">
                <a:latin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username@storm.cis.fordham.edu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Courier New" panose="02070309020205020404" pitchFamily="49" charset="0"/>
              </a:rPr>
              <a:t>Opening a new file to write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vi myProgram.cpp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Compiling a program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g++ myProgram.cpp</a:t>
            </a:r>
          </a:p>
          <a:p>
            <a:pPr marL="0" indent="0">
              <a:buNone/>
            </a:pPr>
            <a:endParaRPr lang="en-US" sz="15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ourier New" panose="02070309020205020404" pitchFamily="49" charset="0"/>
              </a:rPr>
              <a:t>Running a program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58674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There are many other Linux commands. I highly recommend you use my list of commands online</a:t>
            </a:r>
          </a:p>
        </p:txBody>
      </p:sp>
    </p:spTree>
    <p:extLst>
      <p:ext uri="{BB962C8B-B14F-4D97-AF65-F5344CB8AC3E}">
        <p14:creationId xmlns:p14="http://schemas.microsoft.com/office/powerpoint/2010/main" val="12642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A913-B7C9-4B51-A3DC-6ED103E4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ToDo</a:t>
            </a:r>
            <a:r>
              <a:rPr lang="en-US" b="1" dirty="0"/>
              <a:t>: Make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633E0-ED56-4518-8923-EDBA3ACD3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ls			</a:t>
            </a:r>
            <a:r>
              <a:rPr lang="en-US" dirty="0">
                <a:solidFill>
                  <a:srgbClr val="FF0000"/>
                </a:solidFill>
              </a:rPr>
              <a:t>// list files in this directory</a:t>
            </a:r>
          </a:p>
          <a:p>
            <a:pPr marL="0" indent="0">
              <a:buNone/>
            </a:pPr>
            <a:r>
              <a:rPr lang="en-US" dirty="0" err="1"/>
              <a:t>pwd</a:t>
            </a: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// print the name of this (working) 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ls</a:t>
            </a:r>
          </a:p>
          <a:p>
            <a:pPr marL="0" indent="0">
              <a:buNone/>
            </a:pPr>
            <a:r>
              <a:rPr lang="en-US" dirty="0" err="1"/>
              <a:t>mkdir</a:t>
            </a:r>
            <a:r>
              <a:rPr lang="en-US" dirty="0"/>
              <a:t> lab1</a:t>
            </a:r>
          </a:p>
          <a:p>
            <a:pPr marL="0" indent="0">
              <a:buNone/>
            </a:pPr>
            <a:r>
              <a:rPr lang="en-US" dirty="0"/>
              <a:t>cd lab1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F8980-AA07-4FBB-A557-FF9BEBEE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236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2432-972D-4863-B312-CA6D6E96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0D051-6F5E-4AAB-8B6D-947B10B41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!!			</a:t>
            </a:r>
            <a:r>
              <a:rPr lang="en-US" dirty="0">
                <a:solidFill>
                  <a:srgbClr val="FF0000"/>
                </a:solidFill>
              </a:rPr>
              <a:t>Repeat last command</a:t>
            </a:r>
          </a:p>
          <a:p>
            <a:pPr marL="0" indent="0">
              <a:buNone/>
            </a:pPr>
            <a:r>
              <a:rPr lang="en-US" dirty="0"/>
              <a:t>cd ..			</a:t>
            </a:r>
            <a:r>
              <a:rPr lang="en-US" dirty="0">
                <a:solidFill>
                  <a:srgbClr val="FF0000"/>
                </a:solidFill>
              </a:rPr>
              <a:t>Move up one directory level</a:t>
            </a:r>
          </a:p>
          <a:p>
            <a:pPr marL="0" indent="0">
              <a:buNone/>
            </a:pPr>
            <a:r>
              <a:rPr lang="en-US" dirty="0"/>
              <a:t>.</a:t>
            </a:r>
            <a:r>
              <a:rPr lang="en-US" dirty="0">
                <a:solidFill>
                  <a:srgbClr val="FF0000"/>
                </a:solidFill>
              </a:rPr>
              <a:t>			Shorthand for current directory</a:t>
            </a:r>
          </a:p>
          <a:p>
            <a:pPr marL="0" indent="0">
              <a:buNone/>
            </a:pPr>
            <a:r>
              <a:rPr lang="en-US" dirty="0"/>
              <a:t>cat &lt;filename&gt;	</a:t>
            </a:r>
            <a:r>
              <a:rPr lang="en-US" dirty="0">
                <a:solidFill>
                  <a:srgbClr val="FF0000"/>
                </a:solidFill>
              </a:rPr>
              <a:t>Print filename to the screen**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F6B7B-B904-4F5C-87E4-8E6413BF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D1716-FE29-48E7-A4D9-1332720FCE34}"/>
              </a:ext>
            </a:extLst>
          </p:cNvPr>
          <p:cNvSpPr txBox="1"/>
          <p:nvPr/>
        </p:nvSpPr>
        <p:spPr>
          <a:xfrm>
            <a:off x="457200" y="393293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Example: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cat hello.cpp	</a:t>
            </a:r>
          </a:p>
        </p:txBody>
      </p:sp>
    </p:spTree>
    <p:extLst>
      <p:ext uri="{BB962C8B-B14F-4D97-AF65-F5344CB8AC3E}">
        <p14:creationId xmlns:p14="http://schemas.microsoft.com/office/powerpoint/2010/main" val="34510811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Editing in 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vi is a very simple text editor that runs in two modes</a:t>
            </a:r>
          </a:p>
          <a:p>
            <a:r>
              <a:rPr lang="en-US" dirty="0"/>
              <a:t>Command Mode</a:t>
            </a:r>
          </a:p>
          <a:p>
            <a:r>
              <a:rPr lang="en-US" dirty="0"/>
              <a:t>Edit Mode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edit mode: type in all the text you want in your file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command mode: save your file and exit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81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Editing in vi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981200"/>
            <a:ext cx="2057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Command mode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1981200"/>
            <a:ext cx="2057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Edit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mode</a:t>
            </a:r>
          </a:p>
        </p:txBody>
      </p:sp>
      <p:sp>
        <p:nvSpPr>
          <p:cNvPr id="7" name="Freeform 6"/>
          <p:cNvSpPr/>
          <p:nvPr/>
        </p:nvSpPr>
        <p:spPr>
          <a:xfrm>
            <a:off x="2836190" y="1208868"/>
            <a:ext cx="3409627" cy="728420"/>
          </a:xfrm>
          <a:custGeom>
            <a:avLst/>
            <a:gdLst>
              <a:gd name="connsiteX0" fmla="*/ 0 w 3409627"/>
              <a:gd name="connsiteY0" fmla="*/ 728420 h 728420"/>
              <a:gd name="connsiteX1" fmla="*/ 1658318 w 3409627"/>
              <a:gd name="connsiteY1" fmla="*/ 0 h 728420"/>
              <a:gd name="connsiteX2" fmla="*/ 3409627 w 3409627"/>
              <a:gd name="connsiteY2" fmla="*/ 728420 h 7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627" h="728420">
                <a:moveTo>
                  <a:pt x="0" y="728420"/>
                </a:moveTo>
                <a:cubicBezTo>
                  <a:pt x="545023" y="364210"/>
                  <a:pt x="1090047" y="0"/>
                  <a:pt x="1658318" y="0"/>
                </a:cubicBezTo>
                <a:cubicBezTo>
                  <a:pt x="2226589" y="0"/>
                  <a:pt x="2818108" y="364210"/>
                  <a:pt x="3409627" y="72842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8284" y="916480"/>
            <a:ext cx="1496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Type “</a:t>
            </a:r>
            <a:r>
              <a:rPr lang="en-US" sz="3200" dirty="0" err="1"/>
              <a:t>i</a:t>
            </a:r>
            <a:r>
              <a:rPr lang="en-US" sz="3200" dirty="0"/>
              <a:t>”</a:t>
            </a:r>
          </a:p>
        </p:txBody>
      </p:sp>
      <p:sp>
        <p:nvSpPr>
          <p:cNvPr id="9" name="Freeform 8"/>
          <p:cNvSpPr/>
          <p:nvPr/>
        </p:nvSpPr>
        <p:spPr>
          <a:xfrm rot="10800000">
            <a:off x="2679310" y="3259811"/>
            <a:ext cx="3409627" cy="728420"/>
          </a:xfrm>
          <a:custGeom>
            <a:avLst/>
            <a:gdLst>
              <a:gd name="connsiteX0" fmla="*/ 0 w 3409627"/>
              <a:gd name="connsiteY0" fmla="*/ 728420 h 728420"/>
              <a:gd name="connsiteX1" fmla="*/ 1658318 w 3409627"/>
              <a:gd name="connsiteY1" fmla="*/ 0 h 728420"/>
              <a:gd name="connsiteX2" fmla="*/ 3409627 w 3409627"/>
              <a:gd name="connsiteY2" fmla="*/ 728420 h 72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9627" h="728420">
                <a:moveTo>
                  <a:pt x="0" y="728420"/>
                </a:moveTo>
                <a:cubicBezTo>
                  <a:pt x="545023" y="364210"/>
                  <a:pt x="1090047" y="0"/>
                  <a:pt x="1658318" y="0"/>
                </a:cubicBezTo>
                <a:cubicBezTo>
                  <a:pt x="2226589" y="0"/>
                  <a:pt x="2818108" y="364210"/>
                  <a:pt x="3409627" y="72842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9547" y="3974069"/>
            <a:ext cx="290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Press Esc button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3259811"/>
            <a:ext cx="3722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:w </a:t>
            </a:r>
            <a:r>
              <a:rPr lang="en-US" sz="3200" i="1" dirty="0"/>
              <a:t>Save file</a:t>
            </a:r>
            <a:endParaRPr lang="en-US" sz="3200" dirty="0"/>
          </a:p>
          <a:p>
            <a:r>
              <a:rPr lang="en-US" sz="3200" dirty="0"/>
              <a:t>:q  </a:t>
            </a:r>
            <a:r>
              <a:rPr lang="en-US" sz="3200" i="1" dirty="0"/>
              <a:t>Exit vi (no save)</a:t>
            </a:r>
          </a:p>
          <a:p>
            <a:r>
              <a:rPr lang="en-US" sz="3200" i="1" dirty="0"/>
              <a:t>:</a:t>
            </a:r>
            <a:r>
              <a:rPr lang="en-US" sz="3200" i="1" dirty="0" err="1"/>
              <a:t>wq</a:t>
            </a:r>
            <a:r>
              <a:rPr lang="en-US" sz="3200" i="1" dirty="0"/>
              <a:t> write &amp; then quit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3340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There are many other vi commands.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Look at the other vi references in the Tools folder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How to succeed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Ask questions</a:t>
            </a:r>
          </a:p>
          <a:p>
            <a:r>
              <a:rPr lang="en-US" dirty="0"/>
              <a:t>In class</a:t>
            </a:r>
          </a:p>
          <a:p>
            <a:r>
              <a:rPr lang="en-US" dirty="0"/>
              <a:t>In office hours JMH 338, tutor room JMH 310</a:t>
            </a:r>
          </a:p>
          <a:p>
            <a:r>
              <a:rPr lang="en-US" dirty="0"/>
              <a:t>Study together and discuss assignments with each other (without plagiarizing!)</a:t>
            </a:r>
          </a:p>
          <a:p>
            <a:pPr marL="0" indent="0">
              <a:buNone/>
            </a:pPr>
            <a:r>
              <a:rPr lang="en-US" b="1" dirty="0"/>
              <a:t>Read Textbook</a:t>
            </a:r>
          </a:p>
          <a:p>
            <a:r>
              <a:rPr lang="en-US" dirty="0"/>
              <a:t>Read and re-read the material, self-test!</a:t>
            </a:r>
          </a:p>
          <a:p>
            <a:r>
              <a:rPr lang="en-US" dirty="0"/>
              <a:t>Complete practice problems for credit!</a:t>
            </a:r>
          </a:p>
          <a:p>
            <a:pPr marL="0" indent="0">
              <a:buNone/>
            </a:pPr>
            <a:r>
              <a:rPr lang="en-US" b="1" dirty="0"/>
              <a:t>Start coding </a:t>
            </a:r>
            <a:r>
              <a:rPr lang="en-US" dirty="0"/>
              <a:t>and studying early – </a:t>
            </a:r>
            <a:r>
              <a:rPr lang="en-US" b="1" dirty="0"/>
              <a:t>PLAY Around!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62D41-2B53-413F-808B-1F56CE4A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Vim is similar to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1CE92-67BB-4704-A0BD-5A775935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Arrow keys also work</a:t>
            </a:r>
          </a:p>
          <a:p>
            <a:r>
              <a:rPr lang="en-US" dirty="0"/>
              <a:t>Helpful:</a:t>
            </a:r>
          </a:p>
          <a:p>
            <a:r>
              <a:rPr lang="en-US" dirty="0"/>
              <a:t>Note whether it says ‘--Input—’ at the bottom of the screen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1E069-6939-418C-8BED-BFE6FAD1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79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E5BD-5491-4307-9BCC-FC11AB33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: Create file called hello.cpp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2420-8E0C-414E-BE21-225F8EA5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vi hello.cpp		</a:t>
            </a:r>
            <a:r>
              <a:rPr lang="en-US" dirty="0">
                <a:solidFill>
                  <a:srgbClr val="FF0000"/>
                </a:solidFill>
              </a:rPr>
              <a:t>capitalization matters!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Toggle between 'insert mode' and 'command mode'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	   </a:t>
            </a:r>
            <a:r>
              <a:rPr lang="en-US" dirty="0">
                <a:solidFill>
                  <a:srgbClr val="FF0000"/>
                </a:solidFill>
              </a:rPr>
              <a:t>insert characters</a:t>
            </a:r>
          </a:p>
          <a:p>
            <a:pPr marL="0" indent="0">
              <a:buNone/>
            </a:pPr>
            <a:r>
              <a:rPr lang="en-US" dirty="0"/>
              <a:t>escape </a:t>
            </a:r>
            <a:r>
              <a:rPr lang="en-US" dirty="0">
                <a:solidFill>
                  <a:srgbClr val="FF0000"/>
                </a:solidFill>
              </a:rPr>
              <a:t>(stop inserting, enter command mode)</a:t>
            </a:r>
          </a:p>
          <a:p>
            <a:pPr marL="0" indent="0">
              <a:buNone/>
            </a:pPr>
            <a:r>
              <a:rPr lang="en-US" dirty="0"/>
              <a:t>:w		</a:t>
            </a:r>
            <a:r>
              <a:rPr lang="en-US" dirty="0">
                <a:solidFill>
                  <a:srgbClr val="FF0000"/>
                </a:solidFill>
              </a:rPr>
              <a:t>write (save) file</a:t>
            </a:r>
          </a:p>
          <a:p>
            <a:pPr marL="0" indent="0">
              <a:buNone/>
            </a:pPr>
            <a:r>
              <a:rPr lang="en-US" dirty="0"/>
              <a:t>:q		</a:t>
            </a:r>
            <a:r>
              <a:rPr lang="en-US" dirty="0">
                <a:solidFill>
                  <a:srgbClr val="FF0000"/>
                </a:solidFill>
              </a:rPr>
              <a:t>quit (no save)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07804-049B-40EE-9257-DD03425F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96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First Program “Hello world!”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// include library of standard input and output commands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#include &lt;</a:t>
            </a:r>
            <a:r>
              <a:rPr lang="en-US" sz="2000" dirty="0" err="1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iostream</a:t>
            </a:r>
            <a:r>
              <a:rPr lang="en-US" sz="2000" dirty="0"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using namespace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std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main()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{ // Begin main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cout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&lt;&lt; "Hello world!\n";  // output "Hello world!"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ea typeface="Arial Unicode MS" panose="020B0604020202020204" pitchFamily="34" charset="-128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return 0;                  /* indicate successful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                                  program completion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ea typeface="Arial Unicode MS" panose="020B0604020202020204" pitchFamily="34" charset="-128"/>
                <a:cs typeface="Courier New" panose="02070309020205020404" pitchFamily="49" charset="0"/>
              </a:rPr>
              <a:t>} // End main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08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2" y="0"/>
            <a:ext cx="9141417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More details in creating executable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464" y="1777349"/>
            <a:ext cx="4722200" cy="88965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#include   </a:t>
            </a:r>
            <a:r>
              <a:rPr lang="en-US" i="1" dirty="0">
                <a:solidFill>
                  <a:srgbClr val="FF0000"/>
                </a:solidFill>
              </a:rPr>
              <a:t>imports instructions from other libraries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828800"/>
            <a:ext cx="289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myProgram.cpp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200400"/>
            <a:ext cx="289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myProgram</a:t>
            </a:r>
            <a:r>
              <a:rPr lang="en-US" sz="3200" dirty="0">
                <a:solidFill>
                  <a:schemeClr val="tx1"/>
                </a:solidFill>
              </a:rPr>
              <a:t> object file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3200400"/>
            <a:ext cx="289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iostream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library file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4648200"/>
            <a:ext cx="2895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myProgram.out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2057400" y="27432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4114800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0" y="4114800"/>
            <a:ext cx="9525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2679412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Compiler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6000" y="4063425"/>
            <a:ext cx="1217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Linker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" y="1091625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g++ myProgram.cpp –o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myProgram.out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73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5B73E6-BA2C-4149-884E-5331E7743E40}"/>
              </a:ext>
            </a:extLst>
          </p:cNvPr>
          <p:cNvCxnSpPr/>
          <p:nvPr/>
        </p:nvCxnSpPr>
        <p:spPr>
          <a:xfrm flipH="1">
            <a:off x="2743200" y="2146013"/>
            <a:ext cx="1463040" cy="676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747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C4ADD-82B1-4DED-AB17-9177CB6E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compile!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5449-B165-454E-A03F-84579B29D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g++ hello.cpp</a:t>
            </a:r>
          </a:p>
          <a:p>
            <a:pPr marL="0" indent="0">
              <a:buNone/>
            </a:pPr>
            <a:r>
              <a:rPr lang="en-US" dirty="0"/>
              <a:t>By default, the system creates an executable called </a:t>
            </a:r>
            <a:r>
              <a:rPr lang="en-US" dirty="0" err="1"/>
              <a:t>a.out</a:t>
            </a:r>
            <a:r>
              <a:rPr lang="en-US" dirty="0"/>
              <a:t> in the current directory (.)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9C811-F783-4368-A19C-0AA37444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21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DD83-EBDD-4565-AA62-F9F4EFB4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run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64D6-A0D4-45CF-A9CE-279F3DAB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run it type:</a:t>
            </a:r>
          </a:p>
          <a:p>
            <a:pPr marL="0" indent="0">
              <a:buNone/>
            </a:pPr>
            <a:r>
              <a:rPr lang="en-US" dirty="0"/>
              <a:t>./</a:t>
            </a:r>
            <a:r>
              <a:rPr lang="en-US" dirty="0" err="1"/>
              <a:t>a.out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56889-1129-47F3-BC09-4C9DF355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8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DD83-EBDD-4565-AA62-F9F4EFB4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submit it! (</a:t>
            </a:r>
            <a:r>
              <a:rPr lang="en-US" dirty="0" err="1"/>
              <a:t>Mimir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64D6-A0D4-45CF-A9CE-279F3DAB0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Click: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system will ask which currently open project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then ask you which code you want submitted.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56889-1129-47F3-BC09-4C9DF355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51140-C8DA-4F6D-89B1-5F8F0BA6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1133475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320EAF-137A-424F-BAC5-76CAFC65E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25056"/>
            <a:ext cx="67818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15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9DD9-08AB-4238-BB28-B567D437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CFF2-C3D8-4513-B7FA-B3FB0D8DE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FC430-3460-461C-B4E7-9AD4D5F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EFC1A-9CF1-4C29-AC08-9B18A30A6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886"/>
            <a:ext cx="9144000" cy="4124227"/>
          </a:xfrm>
          <a:prstGeom prst="rect">
            <a:avLst/>
          </a:prstGeom>
        </p:spPr>
      </p:pic>
      <p:sp>
        <p:nvSpPr>
          <p:cNvPr id="8" name="Callout: Double Bent Line 7">
            <a:extLst>
              <a:ext uri="{FF2B5EF4-FFF2-40B4-BE49-F238E27FC236}">
                <a16:creationId xmlns:a16="http://schemas.microsoft.com/office/drawing/2014/main" id="{FFD3BE27-9C32-4EF1-B727-590D607B08FF}"/>
              </a:ext>
            </a:extLst>
          </p:cNvPr>
          <p:cNvSpPr/>
          <p:nvPr/>
        </p:nvSpPr>
        <p:spPr>
          <a:xfrm>
            <a:off x="838200" y="731836"/>
            <a:ext cx="1447800" cy="685802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of submissions</a:t>
            </a:r>
          </a:p>
        </p:txBody>
      </p:sp>
      <p:sp>
        <p:nvSpPr>
          <p:cNvPr id="9" name="Callout: Double Bent Line 8">
            <a:extLst>
              <a:ext uri="{FF2B5EF4-FFF2-40B4-BE49-F238E27FC236}">
                <a16:creationId xmlns:a16="http://schemas.microsoft.com/office/drawing/2014/main" id="{92422574-9945-43B1-A998-62AF421F7F41}"/>
              </a:ext>
            </a:extLst>
          </p:cNvPr>
          <p:cNvSpPr/>
          <p:nvPr/>
        </p:nvSpPr>
        <p:spPr>
          <a:xfrm>
            <a:off x="4114800" y="1812970"/>
            <a:ext cx="1447800" cy="685802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Recent code</a:t>
            </a:r>
          </a:p>
        </p:txBody>
      </p:sp>
      <p:sp>
        <p:nvSpPr>
          <p:cNvPr id="10" name="Callout: Double Bent Line 9">
            <a:extLst>
              <a:ext uri="{FF2B5EF4-FFF2-40B4-BE49-F238E27FC236}">
                <a16:creationId xmlns:a16="http://schemas.microsoft.com/office/drawing/2014/main" id="{D9851867-DB24-4F2B-9888-B0CB5FEB3533}"/>
              </a:ext>
            </a:extLst>
          </p:cNvPr>
          <p:cNvSpPr/>
          <p:nvPr/>
        </p:nvSpPr>
        <p:spPr>
          <a:xfrm>
            <a:off x="3400425" y="4114800"/>
            <a:ext cx="3962400" cy="838200"/>
          </a:xfrm>
          <a:prstGeom prst="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Pass/Fail. </a:t>
            </a:r>
          </a:p>
          <a:p>
            <a:pPr algn="ctr"/>
            <a:r>
              <a:rPr lang="en-US" dirty="0"/>
              <a:t>If Failed, click on the test name </a:t>
            </a:r>
          </a:p>
          <a:p>
            <a:pPr algn="ctr"/>
            <a:r>
              <a:rPr lang="en-US" dirty="0"/>
              <a:t>(Hello output) </a:t>
            </a:r>
          </a:p>
        </p:txBody>
      </p:sp>
    </p:spTree>
    <p:extLst>
      <p:ext uri="{BB962C8B-B14F-4D97-AF65-F5344CB8AC3E}">
        <p14:creationId xmlns:p14="http://schemas.microsoft.com/office/powerpoint/2010/main" val="15406304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A0BA-2AA0-4C0E-9EFE-DA1EB698C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see what is wrong?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92FBC-EFE4-4125-B354-177209115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9C221-2B8E-4534-94F4-625EA7C9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95083-771B-47CD-88A8-7B0A91BB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84326"/>
            <a:ext cx="6184911" cy="45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4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AB2C-F931-4656-8A67-4B302C567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back and fix!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7F1D2-AD4F-4D87-B6D9-0BA94D70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Quickest way is click on the course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DFE8-556C-4FE0-AA63-A15CB5FC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A872E1-6283-43AA-B4A9-0855A04B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2895600"/>
            <a:ext cx="4886325" cy="1066800"/>
          </a:xfrm>
          <a:prstGeom prst="rect">
            <a:avLst/>
          </a:prstGeom>
        </p:spPr>
      </p:pic>
      <p:sp>
        <p:nvSpPr>
          <p:cNvPr id="7" name="Arrow: Up 6">
            <a:extLst>
              <a:ext uri="{FF2B5EF4-FFF2-40B4-BE49-F238E27FC236}">
                <a16:creationId xmlns:a16="http://schemas.microsoft.com/office/drawing/2014/main" id="{C3F2F3E8-27F2-41FD-8E9E-D60620BD7AB9}"/>
              </a:ext>
            </a:extLst>
          </p:cNvPr>
          <p:cNvSpPr/>
          <p:nvPr/>
        </p:nvSpPr>
        <p:spPr>
          <a:xfrm>
            <a:off x="3581400" y="3962400"/>
            <a:ext cx="7620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6C8927-B868-4312-B9E9-AD7AAB84A993}"/>
              </a:ext>
            </a:extLst>
          </p:cNvPr>
          <p:cNvSpPr/>
          <p:nvPr/>
        </p:nvSpPr>
        <p:spPr>
          <a:xfrm>
            <a:off x="3048000" y="3124200"/>
            <a:ext cx="16764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71BDD0-ED08-43C6-BF9E-B70C20AF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897438"/>
            <a:ext cx="192156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76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Course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942880"/>
            <a:ext cx="822960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will be using an interactive book, called a </a:t>
            </a:r>
            <a:r>
              <a:rPr lang="en-US" dirty="0" err="1"/>
              <a:t>zyBook</a:t>
            </a:r>
            <a:r>
              <a:rPr lang="en-US" dirty="0"/>
              <a:t>.</a:t>
            </a:r>
          </a:p>
          <a:p>
            <a:r>
              <a:rPr lang="en-US" dirty="0"/>
              <a:t>This is how you get it:</a:t>
            </a:r>
          </a:p>
          <a:p>
            <a:r>
              <a:rPr lang="en-US" dirty="0"/>
              <a:t>1. Sign in or create an account at </a:t>
            </a:r>
            <a:r>
              <a:rPr lang="en-US" dirty="0">
                <a:hlinkClick r:id="rId2"/>
              </a:rPr>
              <a:t>learn.zybooks.com</a:t>
            </a:r>
            <a:endParaRPr lang="en-US" dirty="0"/>
          </a:p>
          <a:p>
            <a:pPr lvl="1"/>
            <a:r>
              <a:rPr lang="en-US" dirty="0"/>
              <a:t>With your @fordham.edu email address</a:t>
            </a:r>
          </a:p>
          <a:p>
            <a:r>
              <a:rPr lang="en-US" dirty="0"/>
              <a:t>2. Enter </a:t>
            </a:r>
            <a:r>
              <a:rPr lang="en-US" dirty="0" err="1"/>
              <a:t>zyBook</a:t>
            </a:r>
            <a:r>
              <a:rPr lang="en-US" dirty="0"/>
              <a:t> code: FORDHAMCISC1600-R02Fall2021</a:t>
            </a:r>
          </a:p>
          <a:p>
            <a:r>
              <a:rPr lang="en-US" dirty="0"/>
              <a:t>3. Hit Subscribe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sz="4000" dirty="0"/>
          </a:p>
        </p:txBody>
      </p:sp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BAQQDASIAAhEBAxEB/8QAHAAAAgIDAQEAAAAAAAAAAAAAAAQDBQECBgcI/8QASRAAAgEDAwEEBgYHBgQFBQEAAQIDAAQRBRIhMRNBUWEGInGBkaEHFBUyscEjQlWUstHwNlJidNLhM3KC8RZDc5KiJCU0U7NE/8QAGgEAAgMBAQAAAAAAAAAAAAAAAAIBAwQFBv/EAC0RAAICAQMEAQIFBQEAAAAAAAABAhEDEiExBBNBUSIUMgUzUmFxI0KRofCx/9oADAMBAAIRAxEAPwDn9a1TU49dv0j1S+RFuZAqrdSAKNxwAAeBSX2xq37X1D97k/1Vvrv9oNR/zUv8ZpGu3HHDSthBv7Y1X9rah++Sfzo+2NW/a+ofvcn86UrFN24ekA59r6t+1tQ/e5P9VH2xq37W1D97k/nSlFHbh6QWN/a+rftbUP3uT/VR9sat+1tQ/e5P50pRR24ekA39sat+1tQ/e5P9VH2xq37W1D97k/nSlFHbh6QDf2xq37X1D97k/nR9sat+1tQ/e5P9VKUUduHpAN/bGrftfUP3uT/VR9sat+19Q/e5P50pRR24ekFjf2vq37X1D97k/wBVH2xq37X1D97k/nSlYo7cPSAc+19W/a+ofvcn86PtjVv2tqH73J/OlKKO3D0gG/tfVv2tqH73J/qo+2NW/a2ofvcn+qlKKO3D0gG/tjVv2vqH73J/Oj7Y1b9rah+9yfzpSijtw9IBv7Y1b9rah+9yf6qPtjVv2vqH73J/qpSijtw9IBv7Y1b9r6h+9yf6qPtjVv2tqH73J/OlKKO3D0gsb+2NW/a2ofvcn+qj7Y1b9rah+9yfzpSijtw9ILG/tfVv2tqH73J/qo+19W/a2ofvcn+qlKKO3D0gG/tjVv2tqH73J/Oj7Y1b9r6h+9yfzpSsUduHpAenegFzcXWhzPc3E07i5YBppGcgbV4yT0oqL6Of7Pz/AOab+BKK42dJZGkOuDhdd/tBqP8Ampf4zSNPa7/aDUf81L/GaRrtw+1CBRRRTAFFABJrOxiM7Wx44oAxRW3ZuBnY2OmcGsBGY4CsTjOAKAMUZrbs3/uNyM9O6gxSDrGw9ooA1orJRhnKkY68dKxQAUUUUAYrNFFABRRRQAUUUUAFFFFABRRRQAUUUUAFFFFABRRRQBis0UUAekfR1/Z+f/NN/AlFH0c/2fn/AM238CUVw+o/NkOuDhdd/tBqP+al/jNI09rv9oNR/wA1L/GaRrtQ+1CBRRWDwCfCmAkhkMUySAZKEEUx9fYOXWNQ2c+X3dvSnpfRi6S4ktI7yynu48g28cpDkjqBlQCfLNUvzpU1LgKGhesr7gnHaGTGeOe6sLd4lkkKf8RdpAIHh5eVL8Uw1m6abHfFl2STNEF78qFJP/yFS2kRRl7zfEqbCNqlfveQH5UC9IYMVJIKdW/ujFFvYyXNpdXSsoS1VWcHqdzBRj40t1/lRsFDT3xeF4uzG1znOeR0/l86VooqSTFZqexspb+57CIouFLs8hwqKBkknwFTXulvZwR3EdxBdW8jFBLASQGHO0ggEHHPSo1K6ASoopm5sZLW1tLh2UrdoXQA8gBivPvBosBaipLaEXFzHAZY4u0YL2krbVXPeT3CtZE7ORk3K20kblOQfMVIGlFZooAKKKKACiipbW3N1eQ2y9ZZFQe84pZSUU5PwBc6F6H6lrkP1mMx29tkgSyn72OuAOtMat6Calpto13DLFeQoNzGI+sB44q2+kG+NhbWWhWjNHCIg0iqcZUcKD5cGqX0S9J//D08wuO1ktZFz2Sc+vxg8+Wa8zi6n8T6jD9Zia0+IVyv59l7jji9L/yc7RU84F3fTGzt3CO7MkajJVeTjjwH4VBXpoytJvYoCitpIpIpDHKjI46qwwR7q1qVuAUUUVIHpH0df2fn/wA038CUUfR1/Z+f/NN/AlFcPqPzZDrg4XXf7Qaj/mpf4zSNPa7/AGg1H/NS/wAZpGu1D7UIYob7p9lZrBpgOr1W/wBK030qvLxLW7lvYZ2ZN0yiIP3HAXJAPOM0nYTwWPo2l8bSG4uEvysYlTK/cByw/WxzgdMmqSeeW6needzJJIdzM3Ums/WJvq31btD2O/tNnduxjPwqrt7JAdHaXs1q+j2sFvBJBfgPcKYFbtmaVlZckZwAABjp176zLPLouhSNYBCItVmiW4dVfau1MDBBHOBz5HxqktdZ1KytxBbXkkUaklQMeqT1KnqM+VaWup3tkgjtrh0QMWC8EZOOcHj9UfAUvbZNnRX8EUEWviKNYt9vayPGowEdijMAO7knittUvNO08T6VuklthaKIohaJjcUDCTtN24+sc5x0yK5hr66f6wWndjdHMxJz2hznn381KNY1EWf1QXcgg2dntz+p12564z3dKO2yLOktJ0g1PQrCO1txDeWsIucxKTKGLA5JHHu7/diskumv/RS5aWKFfq11CsIjjC7FKvkZ6n7o6k1Ui+uhNBMJ37S3ULE2eUA6AVoLiZbZ7dZCInYMydxIzg/M/GpWPewGNLuLm1uXnt7cThYm7aNlJUxkYbOOgwetOX1pp9zpJ1XT0ltVSZYZbeR94BYEgq3Bx6pyDz51WWt1PZXC3FtK0UqZwy+YwflUt1qd3exLDPIvZISyxxxrGgPedqgDPnTOLcrQHS3Mhk1XU9DaGFdPtbaUwgQqCnZoWR92M5JAyc87vZSyTW9uPRprxVNs0EiTBhkBGlkVj7gc1TSazqUtp9UkvJGhKBCvHKjopPUgeBNLSXE00UUUkhZIVKxg/qgkkge8mlWN1uB0UVnHpt7pWlyxK0z6jvlZl+8iydmo9h2ufeKXguTp/o691BFF9Z+0GRZXjVio2DoCMfy5qqm1K9uLyO8muZHuI9uyQnldv3fhURuJmg7AyExbzJs7t2MZ+FHbfkLOtvUe0vNYutOtYzdhLZhiJW7NXTMjKuMD1to6cbqq/SmJozpbS2yW80liryoiBPWLuSSB0Pl3dKSs9T26gbu9lvGk2bVkt5hG64AA5wcjAxitdV1I6jNEVRkigiEUSs+5sAk5JwMkkk9O+ojBqSA30/SVv4VkFxsy7Iw252nA2d/6zNj3Gp7bSoluYYLvIDTBZMJ6ykoG29e4nHjwarIbu4t0dIZWRXKswB6lTkfCt/r932/b9u5kMplLHklz1NO1LfcBn6lby2cbpKyyC2eXHZ/eCyMMk54OB3Z6VpoOB6QacT0+sx/xClvrM2Se0I9UpxgDaSSR8Sa1hlaCeOaP78bBl9oOaTLjlPFKHtMlOnZ1P0kAj0mQnobVMf8AuauTr0X0r01/SvR7LWdKTtnVCHjU+tg9R7Qc8edJ+h/os8ElxqGuWiR2yRECO5Ue0sQegAHzrznQfimDpfw2Km/lDZx83fFF84OWTbyUfozd6db3eLq1zLsl/TG42ADsz6uMd/T30iLrTPrpkOmSG3KYEP1k5DeO7HyxS9/JBNqFxLbRiOF5WMagYwueBioPZXdh08ZSeV2nJLa3sU6vBd+k93p9zqUv1S2Ik3KWmE+9XG0cAY4/2qjrNFX4MKw41BO6Ibt2FYrNFXEHpH0c/wBn5/8ANN/AlFH0df2fn/zTfwJRXD6j82Q64OG13+0Go/5qX+M0hT2u/wBoNR/zUv8AGaRrtQ+1CBRRjyopgCiiigAorFZoAKKKKACiiigAorFFAGaKKxQBmiiigAooooAKKKKACsUVmgCw0vXdS0YsbC6aIP8AeXAZT7jxUup+k+savD2N5eM0WclFAQH2461VUVmfSdO8ndcFq90r/wAjapVVhRRRWkUKKKKACjFFFAHpH0c/2fn/AM038CUUfRz/AGfn/wA038CUVw+o/NkOuDktZsFl1++KTcm5kJTGT94+FLx6ZCy5ebZ45xwcZxTup2ZTXdRuWjLbriRQxbAAJOOnnUHYrPFGXVlRThTn73iD41ifVZlspGZyZBcWdrFiJCzTEZHI5zjHFRPpdyoDLFLsPBYpxn21PDGElXYEmZCQEY5APdnwHTvph59RjicJ6qZYMjEbcHGOMfnQuqzfqYykvJVmwl2llK9cbD1+NSPZqrRR4KsygtlgQM/0KmFxfs4LxtJuyCqjAx16VDM97GzGNI4uzGA3dtyab6rN+oNW5N9k7wmxwGkO0K7Ac4zz4Um8DRH14mIxklDuz7MedbRzSKFlWfa5HrMT1561BDfO8/aNJzu+9tGWJ9lN9Tm/UTrvwMwRW0sZz2vaIcMApGecd9NQ6fbuMsJx3n1TW4vrswQpAgJ7nP664z0P5UwL28uEUDTpRhT6qKSAT4U8eqyfqZbFxM2+gWsyF2d1GSFAkGW9x6UreaFJZ4LZZW7weV9oro9LsNcwZJNKuuxK4ZnAXPz99TXsctqm26u4YR1KmUFsZ7sZq1dRmrZllRaOJez2yMA/qqcZ45I881Z+i+jw6trZs71HWLsnYFHGcgZ/Kp9ROhgHs5ZnkAIBjTaDgc55HX2VP6GXemxahJ9WtY4nCoA7kElWyDjjj3VMcmVNNyKtP7l9a+g2gyzwpK84VyAxEw6nu6eNSt9HujoxLLdbQccSjP4VJJeg3trI8i/8dDnoFGavVaVby7jLYVZiO8d3+5rTPLl7iSexQn8dynn9APRiAlTHfMwGSO2A7v8AlrCfR56OT7nhF7tjGWBlGfwq19IJYra5E7EKdi5fngYHd31Y+j7rMk0ZIIUALjw8B/XfVeSWSWNqMmn7GUnq3OaX6NdCcI4N0qOoPMoOM48qZT6MfRxgNxuwe/8ATg/lXYW6Rm3h9XDbFwAPLpWjQFHYhc7v1T+VLHNk0pORazmD9FXo4cbXvM/+sOflVJqH0f6XYhxJFcpwdjdrkE48cV6LFIw4wdvT2VOyRzxGKVAyMMENyDTLPki93ZDV8HzU5VVfCMSpbGAT06VA90gL4UkAgDz93WvXta+iq2u592kzrDGxJaKZ3KoSOq4PypCP6HZnyJdVgQHHCQls/Eis8s+bwxqPMjIzMnZROw/WBBBFEZmIw8XJTIwe+vWV+h+FQP8A7w64/uwD+dOW/wBFWmxY36jcvjwVR+Rpe/1HsKR5Ils5YAqSC+MgHpismxuDt2r13HnjgV7K/oDoNmnaXM926A59Zhj5LUUXo96IBhtt529bb60rgAnu6ipWTqXwwbiuTySHSrqQqCnUL39STXo2q/R96PWDhFN2Ts3HMgP5V1o9CvR4MGGnLuHRu0fP41LrOl3V24lgdSFUDszkEkeecVdhzZNXzkLNOviePa96PW1hfQxWruEaLewYhjkk8ZHuqx9CfQ+x16+njvmmMUcIYdm207ifZW/pVFcWuqxxsHiIjHqsCOcnv6V0X0Yuz3OobmzhE48OTVE+py99xUthor4WPaXo1pocMtrZdp2RlL/pDk5wB4Dwop0tvkkY4yXJ4opsjbk7CPB5jqqSDXLtI2QE3EhAJ6nJ7icZ57qReaKVtiQO44JcqQB+NMaztbV7rcePrkg6gk+segHsP+1Za2ltHAUhgxG4YOeRnr7K5jqzNLkhUx7SzxyrIQNrMOh7sD4ZxzgCiC2UM0js02OGBGWbHHQ9/FMK9xcSqlnYzXcgwNscZkfjvOOQPKp5oJrWVbdporGRf+Ijo2VJ529M9D+FCjJ8IKsqY1SGPeytGAPUcN624+WeOlYvNOcwx9jL+mJZnL8l/fn28eVWURsjAd0bSysSGwQvKnk48D4UlNqSLO8kMcaoGTII5IOO/qKtWLI3wMoyJNP9HLq9DPJbMkMYVjP0UYIBPIx48Uat6OHt2nhube3QPsULKJWPdkgfd6Z9/WoZ9YmuYAJpWfAeNdzcDHcKQfUnCyDJy2xxgdDxn8K0rDBbyY6iMWTKjKZIg8aLnH3eBgdevd5Vaw69d6fM6WcywB9y+qo46EEZ7/OubW5lcbUQnIdck+PShbe6lcMSQCQeOO7FGrHDgdKi2m125uV3XFzLISUbMkhPXjxqruNSd7e3TncsTRn8vwrVNPyfXOeB+NMjTohHlVQlSc7mwaWXUEikiXUkittCgt1LeWKZ0CyeH0g06SR922WMYXp17/jU1pYGaURwwhs4BOM486vj6JixkikecHdhhsPh+FVPM+R0hkP2t2gkl2xo24hQCTjngZ56V1Oo6ltvXmQsBPyue7IyB8DXHizFtfJcHcxTJ9Ykg5q41Yfp1CyB9qIylehIUdB7q0Q6nVbXgoyRpF76RSpPaRI7Z+s26FSvUEAt+C/KpfRe47W6QELksUYqeMgHOB7hXPajqE76ZpUmfWQlcFSOAWX+EispqculatvRsCV1lbgZHBU4Hwqe8rv+Cm/lZ6Xp8/1i3YkAbJHjGO8KxH5VNPJFFFulIC7gufMkAfMivNYfT61t4ZLaA3TGWRpVyijG5i2M59orF/8ASLbtbpai1uGEVzHKzEj7qsGK+0kVCkvZfrR6Zs5PGPOsLFsJ2ng84PSvOZ/pms41zHo8rc49ecL+Rqqn+m28DDZptmgPc85Yj8Kspjnru3vAwfZWSDjg4NeOn6ar4kfoNPQHryxx86Vf6atUZRs+pIf/AEmP50UB7Zlu8fKsDd16j5ivBpvpk18g7byBOf1bYfnXX/R/9JD6vG8Gq3sc1zvO1SoRtvGMAYBFQ9iUju9ZK/V4gzYzIOo4PBqjjjR5GUdWbdgnvHnV1qsqNaRODlHcEE+w1VRSNJKkUiszbunK9+eeee+tOL7DPk+46dBtGCxJ862Na4JHBrG1l5Bz5GspeR3lja38DQXcCTRt1Vxmq/SPRuw0Ge5k09GQXGNyM2QMZ6d/fVpvzxjkdR31sCSOhqKV2TZyqW9zbM6XQ9ctketkYwOnl1oqx1g5u1/9MfiaKmTt2CVKjzTVdIitr+4u5lghE00kijeTLJg57uFHPf4/CvvTa2sjzwgzSy+vIZVG31iBjA8McUhrWq9nrl6koIMV7IpJP6pY4+WKpnvrmYohHWIoccDOeDS9nFHd7lWlWXMmqzxoVjcxAK64Q43beefH30jcahvZmGTujWQE+IP8qTlhuCQxKnLE4U9Nw5qSO0m2AbzHhcYUHn30d+MVUR9Ju7TyEyIrBEl3F3G0YI559tKbZ2BAwAEAJHkatrfTbi6YR7mZRggE8CmG04QDY65Oec9PlWaXUPiyaKm3015Od5+9kc+NOw6aiAqSgKxlsMwGce0jJ8qaWEH7m4IPCgxRggld2OlUvI2TpFEh4Lxr38A/jTBjDAA5zjoDUm0sMIuDW5idQHVRkd5pHIdRExDBuO+RwPIZP406I9LEOPrjISMkmDnPnz+FRrEAdzKreRNZeASDiNx/y4IFRqJo2ttOWVs293asnOGMmGP/AEnoal+y7wSHYsgYLklWz8CD8hSS6Z2kmBL2WBklyF+BFW1jdXUcIS3lkCAcbsNnHzq2LfhisXntr6KLE8t2pYDZuLcj+VNSyXDT2bPJtDBcn+9xg+zmmXn1R23s8jLtOMAAj4AfOoEilVSHJAUgB5TgDPefLiicnF7Gabdh61xbQRI3O99wPcMZH4Gl1la5lUSclAQDn3j86y7rZpHmTIZ2xjvGPH30HYoUk4kUtwBwRnr8CKr1OihiH1SISLKrHG9pOv6pywHuyar5bVJLTUnYn9OsDqR+ru/oVbzmNbWZi2BsCkju4wakhiheyUB8FQi5K9doOMinUmtxk2tzjbbTIYtsk4YjG7kd21j+VZfSIDcsqchQMZ/WGBzXXz6faNcQW8lxHbrKFUuy5C47uPHOPfRqHoVfalCZ9LWO9ddqm1in2y4AwTggDHTvrTiyapKy2M3JnDSmziLKse/BxnOAaI/qzruMGPDwrXUra9sr17ea0azmThoX9U+3k80vHchPVkBJ/wAPdVzvwaEWKxW5GGjAB7xWm2OOdTDIVK8hhwQfdVdLdTSNhGIA4GOKnsFka9gtpFO2WVUY9/JFQ06Cz6MsZZZ/QbR5JHaSR4Iyz5GSdvXmooriKF4pJWKIrKWJwQvOevQd/wAKS07Vll0GOxgh2x2DrAuZMsVCnBJ48Kp/SW9K6beGMIR2L9OOg6HxrfiVYzLPedHp/wBZUlcK4zyDjg1uzkrj7pPQkcGvPfQj02tr+0t7KJws6jDWkzc8d6HvH8ugr0C2u4rtDs+8PvI3Vax2jTTNBLKh2yx+rjqK3jcP66MCKmIwPLzrRezf1kKnzBprIKfVWLXKk/3B+JorOr//AJS5GPU/M0UjGPDdeiSTXdTOxu0+tSHceRw5qGLT1ZdztnDd58qt9aVV1e9OPW+sSZA82PNKDfMh2PtA6jPGawynuRTZpHawhdrMOB0BFOWg3AIpJPcDyKggiG/aZRITyF4FOiKVVXdDtLdOaolItWOtzYtIXyeuecDFDmQpzjjxzkVlYwTnDe0d1NtaSRKvaELkZBDhvjgnFVNlgiAGU7VBA68VtFAXHrLT0lvEGVYGklYjktHtwfIDNb7Am4OPWHB3cEVDnQJCK26Ix2YYKeo76lSFmwVGzA8OtMhEJLKPh0rOFZQDjajclepHv60upsmhEwoFYlcuT90Kc/hitvqr9jvARcjpu6+6oruf6rdJ2gzE47vvD3edMiOG43NFIrewg1fLFkjBTa2fkjZuhCSJsgM6gHqck4pNnugwWAs4TvUY5q2nBRCo9YgZ7xScMqyr+h2s2Q2cesD4U0FNxcktkJJHofofNBLozJeFEuZgwDsBnG0Z9nX51zWrej2sWbzl4JLmORW3TRqzD1s/P/aqqLXbqzieP/hvuJDBMg56jBq5sfSaS61JXiZopHgdVycd458uhrpvpLxRmyiSUnRzl6kwsdl1bvDNFHnEgIzz1rN9fRHTI2H/ABFbBHlxXTwelF3FazwfXW7QSHO5gx28Afe95paT0lEXo7PHGmJUDb5GgT9JxycjPeaT6GWnV4E0xOZvmX7PVwhKShRwO8ZH4DNMxrPJp0cFpa3E75LsUjLN0HcB5muj1LW4EurUxW0O+OMNEYo1UKBz3Dnp0qGT0m1Frx5JtTmiGGQRZ5wRkcgY46eNWLoHJKmFRSKltE1O91A5RLeK3AEr3TiNV8Dzz+qegPSuptJNJ9F7iS/mu1vb4IWjS3P6Neo5Pea4swmTUPrNw4CzSNw7liuc857/AG0tqtz2RADKpMTj72enHB76s+nw42mnYLZUhf06upvSP0liuhDulkjCCOJcnAJOPgaal0DT/qarMIY96lQ0ShmXGMkYYefXrjwqvRZ7wyTW04iCxkNuuFjLrgZGM5xmra8tTa6ZaSwRtIssZcYPd3Z934U0OqxY21PyS7OZj0eS2JnDI8SSFGUSKXYHv2E59/dVg1nNJqkaxaaQ0eyZWXr3Ebs48h3VNLYGfSxfMQhMr8HjcfVwPhk1YHWVNvHazLHNJHEGaQIMgBc8kcnurJLqpK44+Bl+52cEc+m6Wbt1CC9MciqvO3KEkeeDVBrtyTpdyqqcPE3B8Spq+1XU4j6K6VIsgIKLgg/4ORx4Vxmq6pb/AFOZBLwE646Vrjl/p0I43KzjWubuNgysYyhypUYIPtrt/Rn6Uby1aO31nfIqcLdoP0i/8394fP21xE2owMTgbvYKTkukbonFZY6vJcfUOl+kMeo2aFZEn7VfUliOVbjv8K2W1JlWcYRVYNgE9Pf15Hy868H+jLUr6L0zsLSCdlguJD2sROVYBSenjxX0C7HduEWCF6d2B/3rRjuiqdWKai5kuAxzgqMZ99Fa3oAnAzkhefLk0UkuR1weW6laB9ZvWz1uJDg/8xqGKNEOxFG4nuqbV2dtau8AKBO4wB19Y81HEHbnAJ7gOtcid2XpUSbXVUDqQh5B24z3da3MZ65OM+q1CxSgkFCCPditVilkmZGJUpzjyqolsmgYRnaF3eOKkJAkOBtBHOawIt4ILiPjqBUsUCM6xyNgHA3txjzNVtrkkd0qO1N7EZ5l3k/o0fOC3GMkVrq01w91H9aj2uU7s5wfH501YyaRp6yNJJJNNGd0ZMZwcA5A8vMgVU3N3NeTYdkXDFzjrzzz54rPBSnlcktl/wBsNaWzJmml7PsdzrEx5jU8E+YoM0SoVKE89/8AtUN8zNYRuCxY+tk+yoJJAdNebBdgFZSpI2esOtalGxHKjN7o0d4yXCTAM57MhlPAHOfbzii0sIrNZBHE0ZyV9Zs7wOhIxwaZjmkKtHhtuDkIecY6+6kHvImEG28clYFaUnnJ8z488+ytuOfUZsfaTdIrUkpWMyqHjKnOCOSppaOQ2TTSPbJIrAlGOcflz5d1OzXawW2Usw4IGZFZju78dSPgKzbWhuAxftdjoWSPG3tByOD0BySOnStHRQzwjJxSafsXJJNi7wW72peW2jBOW2BvW2nofHHXn21XF5EnSe3imWWMYGWzgFT/AL1YQTKJQEZlnVNpAB+6Tkjzre8mEantJliD8nz4wT7cCs8u4sulqv8AvAmvmhKW6VISZExNFDsKlAQxyRnPjyPnSMt2rQLaZk7Mk7QBwyt1yPHPT21YNcWUiEGUbWIQbuQTxk1meKDtRPldqxBVbGFB4A/nW/D1EunjoyQbb9lTk2JtNNqEVsY0UzMrxcZB9VeD14pq2tkmZe1Y/oxh/Vxt5/HH41ra3h7fCRgMTlOg57wfOmIZpJNRunLqICxJXvyeAPnS5fqIylJfGt+f9ENutyKKOzaK9LRkoUZdrv0I7h4dKSt9E0yW4j7e7mj7TcUjig3jHXG7IxViIYv02FBVpQW8yepqR4RH2cPAZX9QgY691c9ZZJ8kKdbirWemxyJ9QM8iGNlk7ZAvPTAAJ4/HmmzdRSadCrGKNkG0rs2gcEDAHdzjjpio4AAit7Qc++o2TOoMgOS67kIHf/WKtw5Meq8kbIcrYutxbyCKEQBoFPqbzkEk4OefZgU7BDpCwyzRRs8449QYwozwSe/1RwPCldS0+2s9UlkEztHDIqsoHORwxHvBxW6oe0eFsqvRgAAc46k11IvpptduPP8A7/3kbUWN19Vmht3VWGU9ZcZHK4PlnBNc9qdhaQ27ExAJ0YnHHB6/Crh4bMQkrethGIBYMOMDBJycZ57+74UVzYTzx3QluP0c+BufJCnOeny99YZdHkxStvZ/uXdw5udbJWYxRu//ACqAAKRKRMNwTA9tXl7pItZdgBXCLuVuuSM46Co10zMfalPU3Yz5/wBGpl/Tbix+UWP0YoP/AB9ppCjguSD/AMjV7+Ssx28kr0UADnv614r9HFog9MbdgykrHJwB09XH4mvY1wsmO0AVuBz154xWnDvGyqfIvdv2k5OxV7sA5z50VpNL2txINwbYQuQMZ4B/OiolyNHg4G5mmtdUvXiERLzyAh4Q5A3HpuHHuqCC5uraQzRFVkJ64HHs4491NX827UbtQvSZwcd/JpUKSOgx3c1xZyeqjUlsZaV7h2eSUtIxyzN1JqCQmOWKfJxna3s7vnTMUIyC2FB99ZvoY4ZRGHDRzLtDgcBuoP8AXhSL7txZr4m4TJzv58AKIvrEN1uliVoSnqZBPfjPyNJNdtDAjlwMeqyE8+0ewfhWl7rG+1gR3MNxC2xlxkHknp5ZHf8AHpWzpeiy5r0rbjcTuqrLGNvrM7xxESrLtf1T93GBgfD40SJb9vFNHtWSUBCAfu+33VVmVbWJb1IGiOQwQNgggL6w8j199bx3PbIbtomG1gpI+793OR8RV2To3G5Rla4/kzPI7bN9V7ezP6Nttu5xtAH3u8g9w5Hzqvlv5JESAIjIN2GAwWBPf8KcutTtbwKzNv8AVB2lSD1qusZHjve2UKUBIBK54/2Ga6vRpRwVljTXtckOVkwuJ7oTQozzEKQDtCnu/wBxSkNjczSwoWZe0Azu44H+1Xdo6tKssAQrKpZmAxkZzkCsoVWFZu/fiPdydpGcfIVin18sTccKSRGtWbJp5tbCGMStuSQscHAYZJGePP41tqA3NAFXsnV+4k9M9/v/AAqN7vNxGMlQ3rdeMnp+FNW8VqtpFHLMWkd1GWJPBZR78nIPsrEs+aUdDfLsLtuhWOxvdTYCxt5nkbOXijPA6Yz5/wA6tx6C+kt0pkMdrEezCqs0vKnpxgHPHHNdPeemtto2pWenSQAJOAAUwqxnOOf64/C7m1q2jthKw5PO3cBnr358q62KOXCopDJJI8sf0N1jTbaVrzTfrBLZDRESdOOg5A91Q/VCbB7cxlW49VhjBHQfOvQrr0kuDAskFqUi9U72Oetcvr9y819DLKGWaSL1gVA6HjkdeCOazdZiyU8rfkqlJeDlbFDaXCNnMSSKzZ8O+siGIXU90skr4chY4o93ByQSe4cH2Y86mnjVZGiJI3sdpz3cmtrFQvaKH2DtNmSOB1H5mqo9ZJXKW9qgUvZPDKDCojViJHKntAAeVzwOeM99FwspRJQwZl9Z1Ucrg8ZPjwflWb2YtdRysoVV/RjnkY8/LNMXL9mRlBsdcMR35GT86x5ZwlJPHGiJUnSMXUCpZBlzgsfmAfyNaiDsru3MzDMeB04Bznr5ZNORhZbGO3chWUhxu/WAyPmKTmb6wkrAYcPlfcc1ni29hLoili7a9uFiBZnQA5726595zU01vmefI4YnI9+KxvwpuQFDlwgY9Djn45AqGW8doJJNxV5JfVHvPH4D30y1eCbJLmP6ukcBYFNu5gfHn+vfWixQytFAQdhcbtpwcZ/Go5GZ5cucgZyT3YqR7lD2QWMI8UYVvN/H41ZcnGmydRHrFnHJLvQD18lfecD5A1XajDCUVEAVNxZVXu4AH8Pzqzln+tyBRIpaP1FVTyMDA4+PzpzTPQLW9UkMk0X1GI875zjjyXr8cVMIzk992a8btbkf0e/VftwrFblZ0gYvIWzkZAwF8yR18K9MSJ51/RRnBQkZUqCc8+z2eVUei6DpHoqXltjJfXbptkkZtqdc4A9o86sX+1NWXCN2UB/WxtTH4muxhhKMPlsLKmwlR0uJTJJG7O+7EZyF4Axn3fOio0szZIIzMJi3rbguB7vHpRSy+4dcHm2qyMusXoCAn6xIM4z+satrVNEs1s5725a7OQ8sSxho1GOjA9cHHTwqn1Mka1fYBP6eTn/qNaWyBm4JUEHPHka487UtSdUWpmO0kuNRW5hSK3tZFA2xk4AHHQ85qeaeVwbRsDA3REclsHj3iuhg9F4Fs7ZZmmM8pZSUIKBsEjr/AEa5y8hLboJCyTW5IUlshSPypPrIdTKl42CUXGO4pKDclXyV2vyD0JOMn41FHpcgkJc9pGuS2T39Knil3q5VSh/WVh909/8AMU1JKYZRC4ADDJI7zW36jLGOiLpGHUSyCK4tERum3aUB7vb7D8qhjcRQfUkyqxudpyCfujHPtFRQswlLdY9wXPmc/kDWV3Jcsm4FSBIQxAJx09/NZ90Lqdle0E0fZ7mImLbW8COMCnbGKWLtYpznIOwg9Bg0SgSXCqzEFT3jvGM1Nu2MjbfWYlSSOhHBrRk6nJkTUvIXsZ+uqLsHcASeCByeOlYkVI0LEBdkhhwO8+P4CluxMepx7gMfeA8RjIqUM8lpcTEb8Zc5GTnju9oqmMbkl7INJ1d5EdhgMdqkcgn+jUssu+GK2DhJWl5OCdg/LkZ99Vp1CTgdmmRnOU+8ec5+PurSxJ7dcNhjx5EEY/Ouxk6TFgh3E90O9uDW8luWuXiuNzTI53mXltwPiea9Qtbwat6PwTyKI5HGyQAZ2nGPLvqj1rRhc63LOFBM1sJd2enQEn3g1a6ZCYtMNqY0w3JdTjn861LqO9W1UDexiG1l+qwN2YikRhuAPDc+I+NVXpHPBDdWkgBICSJ0x029atoFEUseHbacjqOeTyc+3+jXN+mxEEVhBGAWj7QFseG3gn4/Cq+rjeJoqqyuvZGSWVuCEQMPZzTemkC4kLKGQDfg+wk0pLKBFaXT42yqI38O8fjUyZWR44yQWUKD/wBQ/KvPveNASyETW2HblmU58z3/AB/GmL/L7Y9oBRgpx4kHP5VX3EqxypAPuxYcj35qeG9F2omY4Mkqv+NJpezBjlrKHs1kkO51JA8uP96T064P1grLjG/b/KtVcRQykf8A7GHNJxuYgJAclu7z5qYw5Asbx1jtoIyduC0mD/ifj8BSgIlntI8ZVpRn4irODQr/AFuZZooxDAQuZJjgAA56dTV1Z+jemae8bTu95LG+cL6qj/t/QrRi6bJJbIZRb3OZFtfX160djaSXBPci8dD1PQe+uh030DkWJW1q+WFlIzHAdz+OCeg+ddNBdTNEsGn2oijToqAAD29w+NMJpss7gXcxLEZKQ/mf69tbodJCH3stUEJWn2XobGPStOAnk+9If0krfn8OKb+papqPrXri2hboM+sfd/Xsq0s9PW2b9FEkIYYJA3Ofaf8AvTDNDDzjc2ME9T8au1KO0EWV7FbTTYoEVYYs4/8AMm5PuH/ap5TbwYad+0ccgNz8AKhluJp3MUbdmvfgc0oNOd5iTIwU8lkPPvY0ab+5k/wa384uJ1cAgBQOaKjuYUgkCJyMZz1zyaKqlyMjzLUgi6rfs4Zv07/d7vWNVlxeInqwEoyuAwI6j2+2rHUZmj1e/AA5nkHt9Y1WzW7+u8LIkj8OzruyPIZ47qw4JYozbyKxpJtUi3j1TUXCks62duVkAB+4SQMDv7zge2oUjjV5EGWOTgg8Y7jWlrebbSSFzkbxnHcB0PzrVpHtZ90ZAO0qAOjCszir+MUilTrk1EYWXtF4OCGHjWL9u1tbebID5Ofic/lTEqtDmJ9rDcWWRRgsCoPw6VXzuewkjIzskyD5HmrEtzPLkFmHZodx2swJ9oyPzNEshZ1fnKgfKlpHb6m3ZjMkZ3AePf8AzqXtN7IuMFSUYe05/P5U9eQoYt70pmMjdHIQeRkjzFOoVdSFIO7JXy5yfwNVEK/qN96PIzTOmDEUeWOEkbbn4fzpJRXJDHmRbqNChzNCAMjvHHFLpcdhPc7MhGj5HdyvXHd3Vm3inEktxCwABXdnpgMPy4rN/EzyXMqBUUwY2gcZyKWqJRBcQrvtlDoSpOcfrbsfyNS32mQwRx3UU5NwJAJYjtGM9MAHJHnjvFQdkWEdz6wxgcd2ef69tGrKYb1reKNY1gfBkjPOeh5NdHp8cJqWp+Blweg20kchjnZi2+0iyCM+38fnUsgjhidIuXZSyliDjnjA7uvwqi0zVpb1IoRtDxxBGJ79uQDx4j86vjKxsgXLoZF9fax9TB6nPf7/AOda8LTWxPgVeXs12PIzKx3GTHAz3Z/7cVz3p0ySQWroC252Bbdnnb09vnXShZYAEdxvYjbu25XnjnHPtrnPTSXOmW7SYBa4zt6FeGAz48g81d1G+Jla5KCMif0awTlopCOfMj+ZrZL5IIjeE72SPCr4t4/14UtpRL2F9DketGGUeYP+4pnT/RjWNXtWSK1aGN+VkmyoxyM+PNcOONybSQ1C7TLKYZM8sNp8+c1LY291dsYbKCSVklyOzXOOvf3da7PS/QbS7OKN9QuGupYzkqp2p5f1mult5oYFFvp9usSDokSj8hWuHSSfJKicpb+hd9dtuvj9URjuI4LHj+vGr6x0DTtNIMEMTMvAlkO41cpayyjdcOIw3UZyTTUdrFGD2UYBH3WkHPw6/hWiGLHj4RYopFZ9k3M6A7sLjqy8f17qltdIgBYndeMfPEf9fH2VbbV2CSZ8jphyMfAcVFLqUUOVjRifEjin1SlwPSRtHECAu5VQDAijXaB7+v4VK08VvGFiUYHTaMAVXmee6wIkLqe8cAe2p0txHGXuZBJgcgHgVDj7ABftLNtUFj/dUce+tuyuZi24BFznC9/vreG5tC6pG6IxP3cYyfAU1vDYZfWXux+NK5VwiUVtzcpZhVlDM54SKNCzN+ZpeQX1yu6eYabAeiqQ8rD+Ff8A5e6rdp1RN7+oFBJz3fCqLUNZ0sq0iEXEg43QuCBzjPnj86mNsG0gmht4ZMW4fDDczOxZmPiSfd8KKzcKiuoRy3q8k+NFVS5GR5nqqf8A3a8zj/jyc5/xGlycRdmeufVYfMVNqo3azeA44nfr/wAxpRyYwHbp4D8a5DXyZbLi2ERNvc7+Asi7fAbh/wB61kjlQSQyBhPC20ow6AYx86nubZ09WVNrFVkCt3gj8wQaVkue1fec7iqhiD1K8fhirUjC+WOXd2ZoY2eNRsCIuB94AdT5/wAqQuXysg7iob3D/t86ku5CbVGXkK4z7Dxn51DneN/evB8xUpFYW8Ehkz6pXaG69VYYGPHrWIbW4huYpZuVmVmU+IB4Ptqy02IACRSAY0IHsxkVAgiisJ4wGM+8ysxOScgg/Om1x0teRk7VEUVnM+Z4sON3KA+tyOuO+pYMCNSo6Pz5Hn+dLpkxhNzDYwO4cZxTNtcPOJBLhiFyTjkjPzpHYgzZI8kxghb/AIitkHvxyR8qWuLxUiljHQsOT3ADp86jsriS3usKcspYjwII4+OaxeKrSTpHhlzvUY5Pf+B+VKo/LckZtFD2ruXB7Jg2D3jwpW3tlmsrqXLDDoSp7vWwfxFZsVNxbSIpALR8Z8cEVLHLnSr6MczTBEK/4weT8KlylFNIZGdGuux1CBi7KX3n3hq7uN5pLbbFIuWVc8eqeeM+dcZaejl/fTW8tuUSCMk9p1LZ54Ucnnxrt7TTLW0tzG8plKjJBJ693A/M11umUtNos2oVkmLzqWA/R5G1AMju6dwPtpLVdEg16NBM7wW6OCkhI3BRnIHtyPE8VayzKj4htgjHoxyx+FbDSr24bfMxiU87pQSfcO6t8tLjTK1FlbZ6RoulbfqVmHbHMkuSc+P9Yp5Bf3hCwgmM9/3VFWtjo8PDJGblv/2P9wefs+NWkduGYhySF4CoMAe/v91Va4x2iixRZUWukiPD3MnaN3oM4H9e6reKNVRkiiWNeg2ju8z0/GsTTWUBw7jcOiKMmoZLiWbiLKrnovLGkbchkkhjtYomJwMjqc548u81pJeDaVjCjHe3d7qjS0u5Tlv0S8ZZqZW0ghUMQ0zeJ4pXpQ1CjQ3F5go24DqzZGPZTMGnxAgzN2jf3R0zR9cVxttka5wdp2HEa+1z4eWT5UvcMCGN7c5QHPYQZVceBPU/IHwqNTeyChltRVJfq8EXbMMgxwettP8AiPRfefjS7NfP2ZnlSHkn6tF6xbwDMeT7gvv74G1PEIitY1t4lOAiAD/tWbWG4M4mZSsXLc8k+yjTW7Czac9rtWMMCMg88r0BJJ6eXX4UYlsk/wDNEfqtggkjHHRRz3HnwqZ3DAiNREzZKMV7+7I7xz1z391LC4mb1CAH29qeCoJJ6bc56edHIpz2uapPfTLFLK0cUcowhBzkAcn8cezxqsCyi4x2cci52xAs6n2+XIp/UFeG8uDFHgmRQ28dOcZPwNQxLFPcRqzFi0qltwPHOMAe+tsUlHYzt2zsdRULLGAoU9mMge+itL1zJMD/AIevjyaK5cuTauDzK9hMmtXuDuPbvwDz941mCzlnvIrWWN3DkKyIvrEd+M9TjNL6qu3Vr5mUgGeTB/6jTfo1LB9rRPdXUttEik7oz1PQD2c9a5ajqyUWPgVvrebTrn6pcqQUIKMSD6p6cgkd+OKrZgILpuSA2HX2Guj9I0W3C2pjZgkzdnIATmJvWwc+DZrnb/11jz95PVOO7HfVklUqMTVMYQIUaNsZkXAPd5fjSkR2zyRuMZxj5/yNTxsCUV8YIyp8x3VHextBNK24MQUO7GM5zz86VehKJY5Xsyqpja2/cPn+BNaTENc53YR4jk48eP51rNNGkaTtnO5cHPceCPwqaeIyWe+MfpIwTjxH9CjhgQRvi3lc44QN7+RUNvOIywPAIZT8Nw/CsyOBp07dGYAY8M81raBbmO3lKjDYBHln+eaYmhyOJBbysM9rCvJHUqTnPxzUpEb3O+ORQ277p6H/AHpN7iRGkmjHMcmCO5lzyD7s1i7Ijgl2EhXG5G78Hp8DiloWizs1szLL2jOhYA7VGAwJ557jVxBHFDIDAqxTJKwldeskbAAE+PFcvZXazyxIQcSpuVgeM45FbaRI9tc3NuCQUO+IdzKTkj8al7JhTO70RZ00wQxxyNtdlYrgAc95NXEVnBEuJ51TI+5Eck+PPX4Vw2nemi2TvZXaSCCeTd2kOCVdgBjB7uO7nmu50n6lqsJltrmM4Hrpuy6+RHWuvgyp41Gy2K2PP4dZ1mOUwQzSoJX+yd4Y7jMJM9r47tnfVvbaxfN6WX0ks101hKLi2t+0BEKvGgKsp6bspL513Yt7e3X9DbKzA7t7jv8AHHj50sga5cxiIzlGOAFG1Tn4Dv8AjUtX5LbOR1DXor70Bsp7TWrg6jbQW3bNb3ZDBmKK2/B5PXr31rqGpSw+l6afPqsyWcVvDtWTU3iJO5snB/4hPGckV28OjwDiURKD1jiQH4mnDb2UKBpIYY8HglQWPvNRsgPOvR5r+b01FvLcTRQPe3SZecskgQD9GEPAIzuz4A1baxfHSPTi37TUGe3Z4EW2iu+yeEsSMtHjEik8k9RjyrrDeo7YtrYddwldO89Tjx9uKzILDtlupljnuE4R3AO3/l4491K9TJtHAW2u6rrer6pFBdXaLqkc6aedzJFG0RwhjboSQGJx4Uq+v3es6BNq93dzxx3GoWkEUQlaNAq47XgHvYuDn+75V3s92soRURU2n1QFxjxx31FHpU12ux0SOPOfWQfECmUK5YWclLdXielGqJDf34jhsxNBbm6dkDtv42k4xwMDpVTBdyy+iV7dWWrXNxPHFavN2khIikd1BAbuzk5Xur1G2tbO2JMEHbXGAGkODj2t0HzNZWwQoyyLEEZt7RRKApPn4n+sUX6A5v0Oe4a81hdQQPPBehAiSGRIx2anCkgcZPhmupYsPWnztA+4BwfzPyFSRxJCvqKkIPXYOTUTGOXMYXIPUtyWFQAsZY4izSsgRDwrHhfPk8dPx92FdYhcPFhMknJYN0x0GeOK2ltkEnrosnqjKknAPTg/LnwrG6ONEUlAC2whieScnj5eymEOX1CVllmmRtymQs6g5DYOeOfI8e6oLDeb62juHXIlUeouRnI4re/cC9mWMEDtWYg4IY56D4fOtNL7SbUokRmi/TAb1OcZPUZ4+P8AKt39hm/uOu1Bi1wNy4wuMe80VX28Elt2kMx3OjkFzkl+BySeSfOiuVLk3I861uUx6rdhuVMzgZzx6x8Kl9D5bqTWJIrOGGV3iIJlPCJ3moNVQz61fbC3E7jbyf1jk05odjam723Ny1kipuM6t2ZJ7lB9/XFYMW2QlstvS3T7n6vG88kf6ONmLE4UgFQAue/GfPArhbmOR4yA21l6EHv6ivTbnTLC/wBHniDXF7EwJ29uZCx8FYnAPlmvPbrT7m2AiuYJYJtn3ZOrL3cirssNMrKZqnYvbTtJY9o/30IPHiOv9edOagyz2ayLxiHBHsOfwzVRZTnt3hxgMueneOv4GnYJfUlhY7gnKg+BH+5rPJblbVMjjiF2HsnypUE/In8RmpEuXgvFhz66RqQR34HIqaxCPfxyLjKgpJ4kYOKU1BTHd/WUBIU4fH6vT8qOXRAzcRRTLMkPAliLqPBgckfOtdOt1i062nySm9tw8ien9eNYiIivFXOQTvX39RW9q2NNkgOVFvOQQDjKk/yb5UPYjwL3G6DU1XdmC4U4Pt/3odc5ibGGTbj/ABD/AGx8qn9I7cQ2NjeREGPP3h38A/jSzSiRA5X1SBJ17u/n5+6pi7jYfubWaxwX0Ue0qFZSn/UAD8yaljm2XCXCniNiCPLNSalCvZLcQ5yGAAJ6Dj86roGdIZe1i3KZGYDPXDZ/I/CpXyVkNWWN/axLqEibSDKBJH5MOcD+u6oZpTHqvZ20zR3IcOrKSCFbvB9v401q7KbSC+hJIjwQD1AGM/I/KkDGRqtnPH6w2hNxPUc4B/8Aj86ISdWTF0dFp/p3rlvI9rfTi6hRwv6QYYYbxHUHGDnNdXY+m2lJZiG/c2cjBnx0jbJPQjpjgYOOleazhTqEkRYnLdoP8Stg49xpLWbtUnjZiezyRkeX/etEMknNMsUrke72jG8gE8MiRW7L6r7gwPs7vxqC51G0tZmMQa5mHBG7Jx/XurxnR9XvbBEm0+8KBT0VgVPtU8H3iur0n0shM3Z6pbHYSMva4XPmV7/jW1TT5LdLOpuNTvL1zbviMMcCJBlvZgcD51c2GjlUzIBGW6ljljSemazos7mPRuzmlwCwB2soI6nPPd3A+6rCK3uJHU3JEoBOVAwnlkd/vz7qdv0KSwJbqxNjEZpOhlz6v/u6fDNNi2aYk3MnaKRjsk9VB7e8+/jyrGRFyV2pt6lsD4UlPqoJ2wAsR1buqumxizkZIF9ZlRQOFAxmkWvN7YijKg9C3f7Kq3nlebD7mkboqDJI9g6e+nrXT7g7ZLphCmMbc5b3nuqdKjyASSuxIMhJxkgfnUyWpCCct6xI2Ljj2+2nYraGPCxxgAc5PfVNf+k2kHU10iO7E964P6OLBCYBJyegPGPGo1Xsgolkue0UNFG25MnGQMnr/M+dajZHG5kmGFb1i5AwR16YwMfzqMbmcJEFZA+SzZYMc42nwxx4CpGULG8axDYdpzvydwGcD5dcDimEOOuVjN2VSdGk3tiRACxAJwARx39Kls51XUIJWbasbjdgEYwPx4/rNKTZuJZC6rIdzL6p2k+Z55qt1G4ktrCWdWEc8O0oTzzkYOP9/wAa3P7TMvuPRZ7qK8cTRHIK4J86Kq9FvRqOlQ3aurCUZ47j3g+w5FFcqXJvOBuoZ7vX76MyssYuZckDPG492a31TFuUjSFzhNqkrjjz8+K3ubmNdavklKAfWpOq8n1j31W61qka7Y4WB2DcSmCD8K5qvuWK+T0P0f1e41a1bZFDawQKFLde4EALVD6SaTLPPcX/ANcm3W8WFQx5UnJOQBz3gfz61y2nzPLbmSL7pXO4cEdR+Feg2GraYsMdtaWU5u5CFWNFBLkd5JIz3nnpXSaU4jVZ5hLgwNexrtwNzIeqNxn4jNZSVPrqOB6jptYHw/rj3V6J6R+jd1qDQyRyLCQjCRDHu3Z4xnrgV5hqNrLpWoyWMsimWEjlM+7rWWWNorcSxk32V5EwY7HG0nPGR0P4VrcTOmojkGOSMhlboe/+dLXF082mCQZMi8YNR3c6zrFIThlHrc456VWkV1ZZSp2kMMkO71BgZ8D0+dMCVTbFjjEkfPn1/nVRpN12amCRvUZsA56Huq1uIRE0qqRtC7l9mf8Aelap0VtURuDqHosLVcloZGYD29fnmkNKmS5jWJgfU9Ur37SMdKlt7j6mhcfdEoLew9fxqK8X6leJNHtUGQ8Djg9fnUpVaG/YtpdpsYM9GlKH4fzNVq3HZyRjHJBb37j/ADpq/kK2CsTwG3LjxzVTqU22QTjOB+BxRBERVnQBO3snQYMTLuTnoccj+vCqrS5D9aigk/8ALccnwx/3prTLlZINoIwMt8Rn+vZVZcTdmnaR5DdmWBz4URXKBLwZMxnv4LpG4BKjnqA3T4EVB6RSBpBEpBWP1BjoeMk/HNYtXGMKD6kxYeRI/DgGldQzIkQH3i+MfGrUqkixLcp4Z5beTdDIyN0yp61bWXpHJC2LlO07t68N/vVPKqrIwUkgHr401Zac10C7EqoOPM1qLjoLbUo55o5raZkkjXqPVYHNdro30la1piNHdbdQjBGDMcOo8mH55rzeSwFtAz7tqgZHPU1hNVkghBH6RT1Dnn401knuVt6b6RqwLy3RhYY/RTeqSfAdx+Puq/ttNvLtRJJILWFgMbMF2Ht6Cvn601e0uNiFuyJblX6fHpXVaf6R6tpLlrG9ljjHSMnch/6Tx3U+t1SF0nt1va21jG3ZRhPFupb2mqvXvSnSdBjDXdwDMR6sSDdIfPHd7TgV59qv0lazdWEUECxWchT9LLGDub2Z+78zXn+oatHFI7zytLMxycnczHxJpa8sDsfSP6Q9X1ZGghkNlanI2Rt67j/E35DA9tc56IXZi9N7SRGBWPfuPcBtI/OucOqLdNiRjEPDuPvro/RWCMamsqbSFQnOeO7v7vbSp3JJEukj3BXjaMGFtvV9yjheTyRn51lLgNukJA9ZfWZ8HJ+Xdjzqu0u8LqsJlB6YCtg5wPeehPnTd2cQswYBVBYBh4Z46Voreim9jgZpGUzjtAf7ufb1z5Vy3pVqj/ZskMW1RvUkqPvc9/wqzu9QInWzIKhs7io56/EVz/pO9uYZYAp7SPDF8458Me+rsuRaXFCQhvbPQ/o0n+sejDuDkfWG93qrRSX0Q5/8J3IJ6Xz/AMCUVz2aig1Vu19IL9FYgi6kGPPcaUGnwx3BN1IFGeVJPrDv9lNawjnXdQKkKBcyZOP8RpJoAqklu1yP7uPwH41gb3ZLRrbXlvDM9rFJuhkU4UZyD4Vf6dqLQX1nLHI0UjKR2g5OQpzjx6GuZuNLk7JZUTs0IJDZ/rFT6deiKSwgY+ujdeh5J7+7rWnHPwQdvcekepXtzb21xqHYwyOEaURKHC+PA6+dWN/Y+iYKOosXnAEas36VmA6Zznnz61w085W7gkLKvrj7q+f9fGtNUn7ItHGXfqRgHr41pUkyDq9T+jifUrkva3EdjDtGYuyB9YZ54IArjdc9CdV0eWIQqb8yNysSFivPHHPBrsbr0s1S2t1WO6K4jXO5VLdPMc1e6J6S6dFolsbl5BLIpaSTG7c2Tk5o7cWQeO3enarYWubzS7m3UONsjxMoznxx/WKv7V/rtnE4YbsCNj3eVd4PSWy1e7+xzbxmOZGLtcgFWAHC4+HJNbf+HdC0yzYbbaBepIPQ+3NUz6dvgWUU0eVxkSR3VtINsgTJB8qiuZDd6c3Zks2QFI6+Xyr0PSvQTS9c7TVrK4uFt5HZGUsMMQcHHGQPbUPpL6AaRo2jvcJeTQMpXq24k8Y49gpezJEKO5xOo3YOm2qbsHaM57uOaq9UlZbWPbyScV6pZ/RXp72ivdyy3chGThtkeOOgHPzqp9IvRb0Y06ayglE4NxOsQihl+4D+sdwJ91NHC0SlRxmiXSGzuZHIyseAPjWkima2AjBdkJQBRkk17Bb2PolbWq21paWIjAGS23OPMnk9O+uTmutEg9KHtrGBOzkiOXRdoLg93l0pvp97sit9jjNPsr3t032k4AwpPZnp15+dPR+jVzdyF3JjXnYu3LdMZrrL7WLe2gMSRMZcHDHAAHmKotE1OVLU7pGLRuwYsAc857/bVywRUrbAq4vRqPSZ1lum7QSNsXcmNh656mrG7jtoLUlwXJ427T+NI+kF5cTLGZJCdrZCg8D2UXN2H044POwZJoaSHsoXuS9pIDx1Aqvx/wDT5z0qdHXsnLHGSevtpYbnj25AUVVZJHnjFM2upXdlxDMwXvU8g+6l8jpjNBUgcipAtL30iurxFUKkOBglO+qosWJJJJPeaxRQAV0noM7rrpUOVQwtuHPI47q5uug9DWK6wzLgERHBPdyKaPKIlwevaPqSQjBPrkY2EgDIHU/131fPfxrp85kjZgkJkBYgbePu58OD5VxtpOoQq/Ehbb1JGMdcZxjrj3VcW86wWsv6ZCDBJ94cNwc9/Xj/ALVpe5RwcKAJdYSQyblx0695rmvSObdqN7zj18fPH5VYNevb3IuCzbcYbAzx7DU1xo+l3VhcapeaoOzkkODCvKsckAqazy3ky9fadb9EH9lLn/PP/BHRWfoiwPRa7CnIF++D4+olFVjFRqCJN6Q30YR3H1qQMWXAHrHpzzSE5jtZfWu44ueFRt2B5+flWdadvt3UeWGLqT3+uapJdqyg7dwB5BPWsDVtjUWKqbvtJLZX2g46esT3/jSlzpl6pE4gbj1s1PDrksEm2ztkgduNxO7A9/T21bpd3LpBJLcRySsfuLnOMeHShtxFOfuX1J1MjRlgD95uoxzVhqF9BIDIJVYsuRxjqKuJDbsxZ8qQvMbrx7u6kmtYWSTsoEdSMHCd5+FNHO/JBtcSxvaIyKrExqWPXqB31roUkkujyq2BHbzEAjnzH40m2laoLfEcZdVG1U7TO0dwx76zpTXWnxyw3kRhErlwc4HTHh5Vojmi+GSb2c7r6QwM4xywAUZydp8adv7tkSVXdxkdWHn0qguLvs9YtjHk4lAyOODwat9UC7WLS7WIBHf3fOrozfggsfRTWLuPQGS0uJI9sz5EchTGTnnnnrVZ6SX1wLd5pZDLKxBLSnJb20l6MyBobyEg4SXcBuAzkd+fZ86j9IOzNu2BhjyOOmKnU9JD5OzTUppLNJBdyCLs+T2ue7pjiuX12YtcW3rKFEqspB8/maZ0657bSYAwJ/Rru7yfLr0qj9IZVjeNlwoVwQoPJ86bV8aIrc6ORjKhBYLHHjOBzn21QyXIPpDFgtwCCaekvN0UW1xs7+nXx8xXPTXSjVonjyQnHtqHO0TR01/MXjOM8DBx4CkNBmkYzMi9JD93qB7ajn1MtbsgViMHpxVXYXc1ncPIpxuJO2klkvclIZ9IJpJMO3CgjABrH1mKSy7NX5K94qGX/wCrw04PONrE4ArW4MNq4VWDnHIXnFVud8BRXrFnPqHcT0PFSvDhMMrbcfeC/nW4uGknWOJO0ZmwBjqTTWIVkETyGPjkopwKG2AlDENgLRj21rc+ovDhs93Wmx2SRPLL949APD2VBc3duYAsSZLj1s9VPtoVt2SIoFLDccDvxWZAiuQjbl8a0xW3ZuFDFSFJxuxxVpBqAe6uh9D5jHqkhGB+iJPd0IqkiG2TCDOOpNXPo7LFBqcjynbmMqDjIFRqpkM7+3uzIBvd/vBiu7r0x3deBTrOGs7yTj14COfWH3c8AVTx3oeDKdm/i3XmpJH2aZcMrADsnUgd3v8A6+VXKZXpOSuG5JLEnkE+NUeoEqAOgYk4q2k5OOp7sVWaiIjGCsgZweQDVbdssR6p9D39k7r/AD7/AP8AOOij6Hv7J3X+ff8A/nHRSjHOa+R9uagBn/8AJkz/AO41TPnJGKuNeRhrmobjgG6kx/7jVcChGFB3edYfI7HPthY9HaytrC3t+0UJPcBcvIPDJ8fKqiKe5t5xNCcY4APSmpbS5aHtWjfsc43jpmk5wI4iqE+eRVmrVyJROb68muCzSyNMWA2BfVAqzs5pZAex7MPtJJZgrZ8Qfyqt0a5tbS+E91aLcr0EbuV58eOvFMaveXc13cTWiR2sMvHZwIFwB0zUSimiC2t7m8iBft3kVeJG3Arj31YobG7LTPEruVJLsvWuEa8vIdoW4LYA56/jT+nnUNv1/toHTowYrnu4xVMsPmwLnUhbXEiwRrETHy2eRS0ek2M4w156+ASO4nwqCAHUSFfC7WOAhVRz0q0h0qJFEDzNOVOQOmz4YyfM1DehVYUVZtbPTw80cjRPgfcbqaUaGK9jJMTyFj6z7ia6dNHtI2Z5I42Qfe7QhvkajvBDBAEt41UO2cqnJ9nFSsvomjmZA1nEVhJVe/b0PxpKa2EhUyZOe/Oau7jR7u4btxHHCgHrdtIQPHOB0rnXvJEJCsCAeMcj3VfFuXDIJ8EqQsjBB4Vvb2oknjQBUZv15GAC+fNJI7hiWOT31N20rqfUZlHUinpklheW5hX17neQcLgHa3mMgVXy24QK3aMSScoUxt9+fbUz3U7W6rG7oSSSi8KPD31JGVNuS7MNo9YZzuOaXdAV0pXAAG4+VQFDkrzirK4EDzZiiMQAHBOc+dL+qWJAyKdMgVEO07snI6Vsiusgfgj/ABc00sRZsHoKkWB8YA4PWjWSJyBpSS7EnGPZUfY8DIFPtblRkgVr9XAZSwJAPNGsKIYrNZVz0OcYqZrJBES1xwp4SpdwVchRz0J7qhYdo/T4VGphQvhVc+B6U1YIrSMH8O+tDbl8D5mp41MbYx76G9gHoZri0G+FsgHOx+Qf6yadbXt9hLDdIyMy4LKOtV0E4wRjI862utrQSEHr0AFKptMl0yrursy5VMpF3DvPtpJwrL15FMSRkJjb1NLsOq5xk4wKuTvcU9f+h/8Asndc/wD+5/8A+cdFZ+iEEeil0M5xfP8AwR0U5J3dFFFQAUUUUAFFFFABRRRQAUUUUA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BDAAoHBwgHBgoICAgLCgoLDhgQDg0NDh0VFhEYIx8lJCIfIiEmKzcvJik0KSEiMEExNDk7Pj4+JS5ESUM8SDc9Pjv/2wBDAQoLCw4NDhwQEBw7KCIoOzs7Ozs7Ozs7Ozs7Ozs7Ozs7Ozs7Ozs7Ozs7Ozs7Ozs7Ozs7Ozs7Ozs7Ozs7Ozs7Ozv/wAARCAFBAQQDASIAAhEBAxEB/8QAHAAAAgIDAQEAAAAAAAAAAAAAAAQDBQECBgcI/8QASRAAAgEDAwEEBgYHBgQFBQEAAQIDAAQRBRIhMRNBUWEGInGBkaEHFBUyscEjQlWUstHwNlJidNLhM3KC8RZDc5KiJCU0U7NE/8QAGgEAAgMBAQAAAAAAAAAAAAAAAAIBAwQFBv/EAC0RAAICAQMEAQIFBQEAAAAAAAABAhEDEiExBBNBUSIUMgUzUmFxI0KRofCx/9oADAMBAAIRAxEAPwDn9a1TU49dv0j1S+RFuZAqrdSAKNxwAAeBSX2xq37X1D97k/1Vvrv9oNR/zUv8ZpGu3HHDSthBv7Y1X9rah++Sfzo+2NW/a+ofvcn86UrFN24ekA59r6t+1tQ/e5P9VH2xq37W1D97k/nSlFHbh6QWN/a+rftbUP3uT/VR9sat+1tQ/e5P50pRR24ekA39sat+1tQ/e5P9VH2xq37W1D97k/nSlFHbh6QDf2xq37X1D97k/nR9sat+1tQ/e5P9VKUUduHpAN/bGrftfUP3uT/VR9sat+19Q/e5P50pRR24ekFjf2vq37X1D97k/wBVH2xq37X1D97k/nSlYo7cPSAc+19W/a+ofvcn86PtjVv2tqH73J/OlKKO3D0gG/tfVv2tqH73J/qo+2NW/a2ofvcn+qlKKO3D0gG/tjVv2vqH73J/Oj7Y1b9rah+9yfzpSijtw9IBv7Y1b9rah+9yf6qPtjVv2vqH73J/qpSijtw9IBv7Y1b9r6h+9yf6qPtjVv2tqH73J/OlKKO3D0gsb+2NW/a2ofvcn+qj7Y1b9rah+9yfzpSijtw9ILG/tfVv2tqH73J/qo+19W/a2ofvcn+qlKKO3D0gG/tjVv2tqH73J/Oj7Y1b9r6h+9yfzpSsUduHpAenegFzcXWhzPc3E07i5YBppGcgbV4yT0oqL6Of7Pz/AOab+BKK42dJZGkOuDhdd/tBqP8Ampf4zSNPa7/aDUf81L/GaRrtw+1CBRRRTAFFABJrOxiM7Wx44oAxRW3ZuBnY2OmcGsBGY4CsTjOAKAMUZrbs3/uNyM9O6gxSDrGw9ooA1orJRhnKkY68dKxQAUUUUAYrNFFABRRRQAUUUUAFFFFABRRRQAUUUUAFFFFABRRRQBis0UUAekfR1/Z+f/NN/AlFH0c/2fn/AM238CUVw+o/NkOuDhdd/tBqP+al/jNI09rv9oNR/wA1L/GaRrtQ+1CBRRWDwCfCmAkhkMUySAZKEEUx9fYOXWNQ2c+X3dvSnpfRi6S4ktI7yynu48g28cpDkjqBlQCfLNUvzpU1LgKGhesr7gnHaGTGeOe6sLd4lkkKf8RdpAIHh5eVL8Uw1m6abHfFl2STNEF78qFJP/yFS2kRRl7zfEqbCNqlfveQH5UC9IYMVJIKdW/ujFFvYyXNpdXSsoS1VWcHqdzBRj40t1/lRsFDT3xeF4uzG1znOeR0/l86VooqSTFZqexspb+57CIouFLs8hwqKBkknwFTXulvZwR3EdxBdW8jFBLASQGHO0ggEHHPSo1K6ASoopm5sZLW1tLh2UrdoXQA8gBivPvBosBaipLaEXFzHAZY4u0YL2krbVXPeT3CtZE7ORk3K20kblOQfMVIGlFZooAKKKKACiipbW3N1eQ2y9ZZFQe84pZSUU5PwBc6F6H6lrkP1mMx29tkgSyn72OuAOtMat6Calpto13DLFeQoNzGI+sB44q2+kG+NhbWWhWjNHCIg0iqcZUcKD5cGqX0S9J//D08wuO1ktZFz2Sc+vxg8+Wa8zi6n8T6jD9Zia0+IVyv59l7jji9L/yc7RU84F3fTGzt3CO7MkajJVeTjjwH4VBXpoytJvYoCitpIpIpDHKjI46qwwR7q1qVuAUUUVIHpH0df2fn/wA038CUUfR1/Z+f/NN/AlFcPqPzZDrg4XXf7Qaj/mpf4zSNPa7/AGg1H/NS/wAZpGu1D7UIYob7p9lZrBpgOr1W/wBK030qvLxLW7lvYZ2ZN0yiIP3HAXJAPOM0nYTwWPo2l8bSG4uEvysYlTK/cByw/WxzgdMmqSeeW6needzJJIdzM3Ums/WJvq31btD2O/tNnduxjPwqrt7JAdHaXs1q+j2sFvBJBfgPcKYFbtmaVlZckZwAABjp176zLPLouhSNYBCItVmiW4dVfau1MDBBHOBz5HxqktdZ1KytxBbXkkUaklQMeqT1KnqM+VaWup3tkgjtrh0QMWC8EZOOcHj9UfAUvbZNnRX8EUEWviKNYt9vayPGowEdijMAO7knittUvNO08T6VuklthaKIohaJjcUDCTtN24+sc5x0yK5hr66f6wWndjdHMxJz2hznn381KNY1EWf1QXcgg2dntz+p12564z3dKO2yLOktJ0g1PQrCO1txDeWsIucxKTKGLA5JHHu7/diskumv/RS5aWKFfq11CsIjjC7FKvkZ6n7o6k1Ui+uhNBMJ37S3ULE2eUA6AVoLiZbZ7dZCInYMydxIzg/M/GpWPewGNLuLm1uXnt7cThYm7aNlJUxkYbOOgwetOX1pp9zpJ1XT0ltVSZYZbeR94BYEgq3Bx6pyDz51WWt1PZXC3FtK0UqZwy+YwflUt1qd3exLDPIvZISyxxxrGgPedqgDPnTOLcrQHS3Mhk1XU9DaGFdPtbaUwgQqCnZoWR92M5JAyc87vZSyTW9uPRprxVNs0EiTBhkBGlkVj7gc1TSazqUtp9UkvJGhKBCvHKjopPUgeBNLSXE00UUUkhZIVKxg/qgkkge8mlWN1uB0UVnHpt7pWlyxK0z6jvlZl+8iydmo9h2ufeKXguTp/o691BFF9Z+0GRZXjVio2DoCMfy5qqm1K9uLyO8muZHuI9uyQnldv3fhURuJmg7AyExbzJs7t2MZ+FHbfkLOtvUe0vNYutOtYzdhLZhiJW7NXTMjKuMD1to6cbqq/SmJozpbS2yW80liryoiBPWLuSSB0Pl3dKSs9T26gbu9lvGk2bVkt5hG64AA5wcjAxitdV1I6jNEVRkigiEUSs+5sAk5JwMkkk9O+ojBqSA30/SVv4VkFxsy7Iw252nA2d/6zNj3Gp7bSoluYYLvIDTBZMJ6ykoG29e4nHjwarIbu4t0dIZWRXKswB6lTkfCt/r932/b9u5kMplLHklz1NO1LfcBn6lby2cbpKyyC2eXHZ/eCyMMk54OB3Z6VpoOB6QacT0+sx/xClvrM2Se0I9UpxgDaSSR8Sa1hlaCeOaP78bBl9oOaTLjlPFKHtMlOnZ1P0kAj0mQnobVMf8AuauTr0X0r01/SvR7LWdKTtnVCHjU+tg9R7Qc8edJ+h/os8ElxqGuWiR2yRECO5Ue0sQegAHzrznQfimDpfw2Km/lDZx83fFF84OWTbyUfozd6db3eLq1zLsl/TG42ADsz6uMd/T30iLrTPrpkOmSG3KYEP1k5DeO7HyxS9/JBNqFxLbRiOF5WMagYwueBioPZXdh08ZSeV2nJLa3sU6vBd+k93p9zqUv1S2Ik3KWmE+9XG0cAY4/2qjrNFX4MKw41BO6Ibt2FYrNFXEHpH0c/wBn5/8ANN/AlFH0df2fn/zTfwJRXD6j82Q64OG13+0Go/5qX+M0hT2u/wBoNR/zUv8AGaRrtQ+1CBRRjyopgCiiigAorFZoAKKKKACiiigAorFFAGaKKxQBmiiigAooooAKKKKACsUVmgCw0vXdS0YsbC6aIP8AeXAZT7jxUup+k+savD2N5eM0WclFAQH2461VUVmfSdO8ndcFq90r/wAjapVVhRRRWkUKKKKACjFFFAHpH0c/2fn/AM038CUUfRz/AGfn/wA038CUVw+o/NkOuDktZsFl1++KTcm5kJTGT94+FLx6ZCy5ebZ45xwcZxTup2ZTXdRuWjLbriRQxbAAJOOnnUHYrPFGXVlRThTn73iD41ifVZlspGZyZBcWdrFiJCzTEZHI5zjHFRPpdyoDLFLsPBYpxn21PDGElXYEmZCQEY5APdnwHTvph59RjicJ6qZYMjEbcHGOMfnQuqzfqYykvJVmwl2llK9cbD1+NSPZqrRR4KsygtlgQM/0KmFxfs4LxtJuyCqjAx16VDM97GzGNI4uzGA3dtyab6rN+oNW5N9k7wmxwGkO0K7Ac4zz4Um8DRH14mIxklDuz7MedbRzSKFlWfa5HrMT1561BDfO8/aNJzu+9tGWJ9lN9Tm/UTrvwMwRW0sZz2vaIcMApGecd9NQ6fbuMsJx3n1TW4vrswQpAgJ7nP664z0P5UwL28uEUDTpRhT6qKSAT4U8eqyfqZbFxM2+gWsyF2d1GSFAkGW9x6UreaFJZ4LZZW7weV9oro9LsNcwZJNKuuxK4ZnAXPz99TXsctqm26u4YR1KmUFsZ7sZq1dRmrZllRaOJez2yMA/qqcZ45I881Z+i+jw6trZs71HWLsnYFHGcgZ/Kp9ROhgHs5ZnkAIBjTaDgc55HX2VP6GXemxahJ9WtY4nCoA7kElWyDjjj3VMcmVNNyKtP7l9a+g2gyzwpK84VyAxEw6nu6eNSt9HujoxLLdbQccSjP4VJJeg3trI8i/8dDnoFGavVaVby7jLYVZiO8d3+5rTPLl7iSexQn8dynn9APRiAlTHfMwGSO2A7v8AlrCfR56OT7nhF7tjGWBlGfwq19IJYra5E7EKdi5fngYHd31Y+j7rMk0ZIIUALjw8B/XfVeSWSWNqMmn7GUnq3OaX6NdCcI4N0qOoPMoOM48qZT6MfRxgNxuwe/8ATg/lXYW6Rm3h9XDbFwAPLpWjQFHYhc7v1T+VLHNk0pORazmD9FXo4cbXvM/+sOflVJqH0f6XYhxJFcpwdjdrkE48cV6LFIw4wdvT2VOyRzxGKVAyMMENyDTLPki93ZDV8HzU5VVfCMSpbGAT06VA90gL4UkAgDz93WvXta+iq2u592kzrDGxJaKZ3KoSOq4PypCP6HZnyJdVgQHHCQls/Eis8s+bwxqPMjIzMnZROw/WBBBFEZmIw8XJTIwe+vWV+h+FQP8A7w64/uwD+dOW/wBFWmxY36jcvjwVR+Rpe/1HsKR5Ils5YAqSC+MgHpismxuDt2r13HnjgV7K/oDoNmnaXM926A59Zhj5LUUXo96IBhtt529bb60rgAnu6ipWTqXwwbiuTySHSrqQqCnUL39STXo2q/R96PWDhFN2Ts3HMgP5V1o9CvR4MGGnLuHRu0fP41LrOl3V24lgdSFUDszkEkeecVdhzZNXzkLNOviePa96PW1hfQxWruEaLewYhjkk8ZHuqx9CfQ+x16+njvmmMUcIYdm207ifZW/pVFcWuqxxsHiIjHqsCOcnv6V0X0Yuz3OobmzhE48OTVE+py99xUthor4WPaXo1pocMtrZdp2RlL/pDk5wB4Dwop0tvkkY4yXJ4opsjbk7CPB5jqqSDXLtI2QE3EhAJ6nJ7icZ57qReaKVtiQO44JcqQB+NMaztbV7rcePrkg6gk+segHsP+1Za2ltHAUhgxG4YOeRnr7K5jqzNLkhUx7SzxyrIQNrMOh7sD4ZxzgCiC2UM0js02OGBGWbHHQ9/FMK9xcSqlnYzXcgwNscZkfjvOOQPKp5oJrWVbdporGRf+Ijo2VJ529M9D+FCjJ8IKsqY1SGPeytGAPUcN624+WeOlYvNOcwx9jL+mJZnL8l/fn28eVWURsjAd0bSysSGwQvKnk48D4UlNqSLO8kMcaoGTII5IOO/qKtWLI3wMoyJNP9HLq9DPJbMkMYVjP0UYIBPIx48Uat6OHt2nhube3QPsULKJWPdkgfd6Z9/WoZ9YmuYAJpWfAeNdzcDHcKQfUnCyDJy2xxgdDxn8K0rDBbyY6iMWTKjKZIg8aLnH3eBgdevd5Vaw69d6fM6WcywB9y+qo46EEZ7/OubW5lcbUQnIdck+PShbe6lcMSQCQeOO7FGrHDgdKi2m125uV3XFzLISUbMkhPXjxqruNSd7e3TncsTRn8vwrVNPyfXOeB+NMjTohHlVQlSc7mwaWXUEikiXUkittCgt1LeWKZ0CyeH0g06SR922WMYXp17/jU1pYGaURwwhs4BOM486vj6JixkikecHdhhsPh+FVPM+R0hkP2t2gkl2xo24hQCTjngZ56V1Oo6ltvXmQsBPyue7IyB8DXHizFtfJcHcxTJ9Ykg5q41Yfp1CyB9qIylehIUdB7q0Q6nVbXgoyRpF76RSpPaRI7Z+s26FSvUEAt+C/KpfRe47W6QELksUYqeMgHOB7hXPajqE76ZpUmfWQlcFSOAWX+EispqculatvRsCV1lbgZHBU4Hwqe8rv+Cm/lZ6Xp8/1i3YkAbJHjGO8KxH5VNPJFFFulIC7gufMkAfMivNYfT61t4ZLaA3TGWRpVyijG5i2M59orF/8ASLbtbpai1uGEVzHKzEj7qsGK+0kVCkvZfrR6Zs5PGPOsLFsJ2ng84PSvOZ/pms41zHo8rc49ecL+Rqqn+m28DDZptmgPc85Yj8Kspjnru3vAwfZWSDjg4NeOn6ar4kfoNPQHryxx86Vf6atUZRs+pIf/AEmP50UB7Zlu8fKsDd16j5ivBpvpk18g7byBOf1bYfnXX/R/9JD6vG8Gq3sc1zvO1SoRtvGMAYBFQ9iUju9ZK/V4gzYzIOo4PBqjjjR5GUdWbdgnvHnV1qsqNaRODlHcEE+w1VRSNJKkUiszbunK9+eeee+tOL7DPk+46dBtGCxJ862Na4JHBrG1l5Bz5GspeR3lja38DQXcCTRt1Vxmq/SPRuw0Ge5k09GQXGNyM2QMZ6d/fVpvzxjkdR31sCSOhqKV2TZyqW9zbM6XQ9ctketkYwOnl1oqx1g5u1/9MfiaKmTt2CVKjzTVdIitr+4u5lghE00kijeTLJg57uFHPf4/CvvTa2sjzwgzSy+vIZVG31iBjA8McUhrWq9nrl6koIMV7IpJP6pY4+WKpnvrmYohHWIoccDOeDS9nFHd7lWlWXMmqzxoVjcxAK64Q43beefH30jcahvZmGTujWQE+IP8qTlhuCQxKnLE4U9Nw5qSO0m2AbzHhcYUHn30d+MVUR9Ju7TyEyIrBEl3F3G0YI559tKbZ2BAwAEAJHkatrfTbi6YR7mZRggE8CmG04QDY65Oec9PlWaXUPiyaKm3015Od5+9kc+NOw6aiAqSgKxlsMwGce0jJ8qaWEH7m4IPCgxRggld2OlUvI2TpFEh4Lxr38A/jTBjDAA5zjoDUm0sMIuDW5idQHVRkd5pHIdRExDBuO+RwPIZP406I9LEOPrjISMkmDnPnz+FRrEAdzKreRNZeASDiNx/y4IFRqJo2ttOWVs293asnOGMmGP/AEnoal+y7wSHYsgYLklWz8CD8hSS6Z2kmBL2WBklyF+BFW1jdXUcIS3lkCAcbsNnHzq2LfhisXntr6KLE8t2pYDZuLcj+VNSyXDT2bPJtDBcn+9xg+zmmXn1R23s8jLtOMAAj4AfOoEilVSHJAUgB5TgDPefLiicnF7Gabdh61xbQRI3O99wPcMZH4Gl1la5lUSclAQDn3j86y7rZpHmTIZ2xjvGPH30HYoUk4kUtwBwRnr8CKr1OihiH1SISLKrHG9pOv6pywHuyar5bVJLTUnYn9OsDqR+ru/oVbzmNbWZi2BsCkju4wakhiheyUB8FQi5K9doOMinUmtxk2tzjbbTIYtsk4YjG7kd21j+VZfSIDcsqchQMZ/WGBzXXz6faNcQW8lxHbrKFUuy5C47uPHOPfRqHoVfalCZ9LWO9ddqm1in2y4AwTggDHTvrTiyapKy2M3JnDSmziLKse/BxnOAaI/qzruMGPDwrXUra9sr17ea0azmThoX9U+3k80vHchPVkBJ/wAPdVzvwaEWKxW5GGjAB7xWm2OOdTDIVK8hhwQfdVdLdTSNhGIA4GOKnsFka9gtpFO2WVUY9/JFQ06Cz6MsZZZ/QbR5JHaSR4Iyz5GSdvXmooriKF4pJWKIrKWJwQvOevQd/wAKS07Vll0GOxgh2x2DrAuZMsVCnBJ48Kp/SW9K6beGMIR2L9OOg6HxrfiVYzLPedHp/wBZUlcK4zyDjg1uzkrj7pPQkcGvPfQj02tr+0t7KJws6jDWkzc8d6HvH8ugr0C2u4rtDs+8PvI3Vax2jTTNBLKh2yx+rjqK3jcP66MCKmIwPLzrRezf1kKnzBprIKfVWLXKk/3B+JorOr//AJS5GPU/M0UjGPDdeiSTXdTOxu0+tSHceRw5qGLT1ZdztnDd58qt9aVV1e9OPW+sSZA82PNKDfMh2PtA6jPGawynuRTZpHawhdrMOB0BFOWg3AIpJPcDyKggiG/aZRITyF4FOiKVVXdDtLdOaolItWOtzYtIXyeuecDFDmQpzjjxzkVlYwTnDe0d1NtaSRKvaELkZBDhvjgnFVNlgiAGU7VBA68VtFAXHrLT0lvEGVYGklYjktHtwfIDNb7Am4OPWHB3cEVDnQJCK26Ix2YYKeo76lSFmwVGzA8OtMhEJLKPh0rOFZQDjajclepHv60upsmhEwoFYlcuT90Kc/hitvqr9jvARcjpu6+6oruf6rdJ2gzE47vvD3edMiOG43NFIrewg1fLFkjBTa2fkjZuhCSJsgM6gHqck4pNnugwWAs4TvUY5q2nBRCo9YgZ7xScMqyr+h2s2Q2cesD4U0FNxcktkJJHofofNBLozJeFEuZgwDsBnG0Z9nX51zWrej2sWbzl4JLmORW3TRqzD1s/P/aqqLXbqzieP/hvuJDBMg56jBq5sfSaS61JXiZopHgdVycd458uhrpvpLxRmyiSUnRzl6kwsdl1bvDNFHnEgIzz1rN9fRHTI2H/ABFbBHlxXTwelF3FazwfXW7QSHO5gx28Afe95paT0lEXo7PHGmJUDb5GgT9JxycjPeaT6GWnV4E0xOZvmX7PVwhKShRwO8ZH4DNMxrPJp0cFpa3E75LsUjLN0HcB5muj1LW4EurUxW0O+OMNEYo1UKBz3Dnp0qGT0m1Frx5JtTmiGGQRZ5wRkcgY46eNWLoHJKmFRSKltE1O91A5RLeK3AEr3TiNV8Dzz+qegPSuptJNJ9F7iS/mu1vb4IWjS3P6Neo5Pea4swmTUPrNw4CzSNw7liuc857/AG0tqtz2RADKpMTj72enHB76s+nw42mnYLZUhf06upvSP0liuhDulkjCCOJcnAJOPgaal0DT/qarMIY96lQ0ShmXGMkYYefXrjwqvRZ7wyTW04iCxkNuuFjLrgZGM5xmra8tTa6ZaSwRtIssZcYPd3Z934U0OqxY21PyS7OZj0eS2JnDI8SSFGUSKXYHv2E59/dVg1nNJqkaxaaQ0eyZWXr3Ebs48h3VNLYGfSxfMQhMr8HjcfVwPhk1YHWVNvHazLHNJHEGaQIMgBc8kcnurJLqpK44+Bl+52cEc+m6Wbt1CC9MciqvO3KEkeeDVBrtyTpdyqqcPE3B8Spq+1XU4j6K6VIsgIKLgg/4ORx4Vxmq6pb/AFOZBLwE646Vrjl/p0I43KzjWubuNgysYyhypUYIPtrt/Rn6Uby1aO31nfIqcLdoP0i/8394fP21xE2owMTgbvYKTkukbonFZY6vJcfUOl+kMeo2aFZEn7VfUliOVbjv8K2W1JlWcYRVYNgE9Pf15Hy868H+jLUr6L0zsLSCdlguJD2sROVYBSenjxX0C7HduEWCF6d2B/3rRjuiqdWKai5kuAxzgqMZ99Fa3oAnAzkhefLk0UkuR1weW6laB9ZvWz1uJDg/8xqGKNEOxFG4nuqbV2dtau8AKBO4wB19Y81HEHbnAJ7gOtcid2XpUSbXVUDqQh5B24z3da3MZ65OM+q1CxSgkFCCPditVilkmZGJUpzjyqolsmgYRnaF3eOKkJAkOBtBHOawIt4ILiPjqBUsUCM6xyNgHA3txjzNVtrkkd0qO1N7EZ5l3k/o0fOC3GMkVrq01w91H9aj2uU7s5wfH501YyaRp6yNJJJNNGd0ZMZwcA5A8vMgVU3N3NeTYdkXDFzjrzzz54rPBSnlcktl/wBsNaWzJmml7PsdzrEx5jU8E+YoM0SoVKE89/8AtUN8zNYRuCxY+tk+yoJJAdNebBdgFZSpI2esOtalGxHKjN7o0d4yXCTAM57MhlPAHOfbzii0sIrNZBHE0ZyV9Zs7wOhIxwaZjmkKtHhtuDkIecY6+6kHvImEG28clYFaUnnJ8z488+ytuOfUZsfaTdIrUkpWMyqHjKnOCOSppaOQ2TTSPbJIrAlGOcflz5d1OzXawW2Usw4IGZFZju78dSPgKzbWhuAxftdjoWSPG3tByOD0BySOnStHRQzwjJxSafsXJJNi7wW72peW2jBOW2BvW2nofHHXn21XF5EnSe3imWWMYGWzgFT/AL1YQTKJQEZlnVNpAB+6Tkjzre8mEantJliD8nz4wT7cCs8u4sulqv8AvAmvmhKW6VISZExNFDsKlAQxyRnPjyPnSMt2rQLaZk7Mk7QBwyt1yPHPT21YNcWUiEGUbWIQbuQTxk1meKDtRPldqxBVbGFB4A/nW/D1EunjoyQbb9lTk2JtNNqEVsY0UzMrxcZB9VeD14pq2tkmZe1Y/oxh/Vxt5/HH41ra3h7fCRgMTlOg57wfOmIZpJNRunLqICxJXvyeAPnS5fqIylJfGt+f9ENutyKKOzaK9LRkoUZdrv0I7h4dKSt9E0yW4j7e7mj7TcUjig3jHXG7IxViIYv02FBVpQW8yepqR4RH2cPAZX9QgY691c9ZZJ8kKdbirWemxyJ9QM8iGNlk7ZAvPTAAJ4/HmmzdRSadCrGKNkG0rs2gcEDAHdzjjpio4AAit7Qc++o2TOoMgOS67kIHf/WKtw5Meq8kbIcrYutxbyCKEQBoFPqbzkEk4OefZgU7BDpCwyzRRs8449QYwozwSe/1RwPCldS0+2s9UlkEztHDIqsoHORwxHvBxW6oe0eFsqvRgAAc46k11IvpptduPP8A7/3kbUWN19Vmht3VWGU9ZcZHK4PlnBNc9qdhaQ27ExAJ0YnHHB6/Crh4bMQkrethGIBYMOMDBJycZ57+74UVzYTzx3QluP0c+BufJCnOeny99YZdHkxStvZ/uXdw5udbJWYxRu//ACqAAKRKRMNwTA9tXl7pItZdgBXCLuVuuSM46Co10zMfalPU3Yz5/wBGpl/Tbix+UWP0YoP/AB9ppCjguSD/AMjV7+Ssx28kr0UADnv614r9HFog9MbdgykrHJwB09XH4mvY1wsmO0AVuBz154xWnDvGyqfIvdv2k5OxV7sA5z50VpNL2txINwbYQuQMZ4B/OiolyNHg4G5mmtdUvXiERLzyAh4Q5A3HpuHHuqCC5uraQzRFVkJ64HHs4491NX827UbtQvSZwcd/JpUKSOgx3c1xZyeqjUlsZaV7h2eSUtIxyzN1JqCQmOWKfJxna3s7vnTMUIyC2FB99ZvoY4ZRGHDRzLtDgcBuoP8AXhSL7txZr4m4TJzv58AKIvrEN1uliVoSnqZBPfjPyNJNdtDAjlwMeqyE8+0ewfhWl7rG+1gR3MNxC2xlxkHknp5ZHf8AHpWzpeiy5r0rbjcTuqrLGNvrM7xxESrLtf1T93GBgfD40SJb9vFNHtWSUBCAfu+33VVmVbWJb1IGiOQwQNgggL6w8j199bx3PbIbtomG1gpI+793OR8RV2To3G5Rla4/kzPI7bN9V7ezP6Nttu5xtAH3u8g9w5Hzqvlv5JESAIjIN2GAwWBPf8KcutTtbwKzNv8AVB2lSD1qusZHjve2UKUBIBK54/2Ga6vRpRwVljTXtckOVkwuJ7oTQozzEKQDtCnu/wBxSkNjczSwoWZe0Azu44H+1Xdo6tKssAQrKpZmAxkZzkCsoVWFZu/fiPdydpGcfIVin18sTccKSRGtWbJp5tbCGMStuSQscHAYZJGePP41tqA3NAFXsnV+4k9M9/v/AAqN7vNxGMlQ3rdeMnp+FNW8VqtpFHLMWkd1GWJPBZR78nIPsrEs+aUdDfLsLtuhWOxvdTYCxt5nkbOXijPA6Yz5/wA6tx6C+kt0pkMdrEezCqs0vKnpxgHPHHNdPeemtto2pWenSQAJOAAUwqxnOOf64/C7m1q2jthKw5PO3cBnr358q62KOXCopDJJI8sf0N1jTbaVrzTfrBLZDRESdOOg5A91Q/VCbB7cxlW49VhjBHQfOvQrr0kuDAskFqUi9U72Oetcvr9y819DLKGWaSL1gVA6HjkdeCOazdZiyU8rfkqlJeDlbFDaXCNnMSSKzZ8O+siGIXU90skr4chY4o93ByQSe4cH2Y86mnjVZGiJI3sdpz3cmtrFQvaKH2DtNmSOB1H5mqo9ZJXKW9qgUvZPDKDCojViJHKntAAeVzwOeM99FwspRJQwZl9Z1Ucrg8ZPjwflWb2YtdRysoVV/RjnkY8/LNMXL9mRlBsdcMR35GT86x5ZwlJPHGiJUnSMXUCpZBlzgsfmAfyNaiDsru3MzDMeB04Bznr5ZNORhZbGO3chWUhxu/WAyPmKTmb6wkrAYcPlfcc1ni29hLoili7a9uFiBZnQA5726595zU01vmefI4YnI9+KxvwpuQFDlwgY9Djn45AqGW8doJJNxV5JfVHvPH4D30y1eCbJLmP6ukcBYFNu5gfHn+vfWixQytFAQdhcbtpwcZ/Go5GZ5cucgZyT3YqR7lD2QWMI8UYVvN/H41ZcnGmydRHrFnHJLvQD18lfecD5A1XajDCUVEAVNxZVXu4AH8Pzqzln+tyBRIpaP1FVTyMDA4+PzpzTPQLW9UkMk0X1GI875zjjyXr8cVMIzk992a8btbkf0e/VftwrFblZ0gYvIWzkZAwF8yR18K9MSJ51/RRnBQkZUqCc8+z2eVUei6DpHoqXltjJfXbptkkZtqdc4A9o86sX+1NWXCN2UB/WxtTH4muxhhKMPlsLKmwlR0uJTJJG7O+7EZyF4Axn3fOio0szZIIzMJi3rbguB7vHpRSy+4dcHm2qyMusXoCAn6xIM4z+satrVNEs1s5725a7OQ8sSxho1GOjA9cHHTwqn1Mka1fYBP6eTn/qNaWyBm4JUEHPHka487UtSdUWpmO0kuNRW5hSK3tZFA2xk4AHHQ85qeaeVwbRsDA3REclsHj3iuhg9F4Fs7ZZmmM8pZSUIKBsEjr/AEa5y8hLboJCyTW5IUlshSPypPrIdTKl42CUXGO4pKDclXyV2vyD0JOMn41FHpcgkJc9pGuS2T39Knil3q5VSh/WVh909/8AMU1JKYZRC4ADDJI7zW36jLGOiLpGHUSyCK4tERum3aUB7vb7D8qhjcRQfUkyqxudpyCfujHPtFRQswlLdY9wXPmc/kDWV3Jcsm4FSBIQxAJx09/NZ90Lqdle0E0fZ7mImLbW8COMCnbGKWLtYpznIOwg9Bg0SgSXCqzEFT3jvGM1Nu2MjbfWYlSSOhHBrRk6nJkTUvIXsZ+uqLsHcASeCByeOlYkVI0LEBdkhhwO8+P4CluxMepx7gMfeA8RjIqUM8lpcTEb8Zc5GTnju9oqmMbkl7INJ1d5EdhgMdqkcgn+jUssu+GK2DhJWl5OCdg/LkZ99Vp1CTgdmmRnOU+8ec5+PurSxJ7dcNhjx5EEY/Ouxk6TFgh3E90O9uDW8luWuXiuNzTI53mXltwPiea9Qtbwat6PwTyKI5HGyQAZ2nGPLvqj1rRhc63LOFBM1sJd2enQEn3g1a6ZCYtMNqY0w3JdTjn861LqO9W1UDexiG1l+qwN2YikRhuAPDc+I+NVXpHPBDdWkgBICSJ0x029atoFEUseHbacjqOeTyc+3+jXN+mxEEVhBGAWj7QFseG3gn4/Cq+rjeJoqqyuvZGSWVuCEQMPZzTemkC4kLKGQDfg+wk0pLKBFaXT42yqI38O8fjUyZWR44yQWUKD/wBQ/KvPveNASyETW2HblmU58z3/AB/GmL/L7Y9oBRgpx4kHP5VX3EqxypAPuxYcj35qeG9F2omY4Mkqv+NJpezBjlrKHs1kkO51JA8uP96T064P1grLjG/b/KtVcRQykf8A7GHNJxuYgJAclu7z5qYw5Asbx1jtoIyduC0mD/ifj8BSgIlntI8ZVpRn4irODQr/AFuZZooxDAQuZJjgAA56dTV1Z+jemae8bTu95LG+cL6qj/t/QrRi6bJJbIZRb3OZFtfX160djaSXBPci8dD1PQe+uh030DkWJW1q+WFlIzHAdz+OCeg+ddNBdTNEsGn2oijToqAAD29w+NMJpss7gXcxLEZKQ/mf69tbodJCH3stUEJWn2XobGPStOAnk+9If0krfn8OKb+papqPrXri2hboM+sfd/Xsq0s9PW2b9FEkIYYJA3Ofaf8AvTDNDDzjc2ME9T8au1KO0EWV7FbTTYoEVYYs4/8AMm5PuH/ap5TbwYad+0ccgNz8AKhluJp3MUbdmvfgc0oNOd5iTIwU8lkPPvY0ab+5k/wa384uJ1cAgBQOaKjuYUgkCJyMZz1zyaKqlyMjzLUgi6rfs4Zv07/d7vWNVlxeInqwEoyuAwI6j2+2rHUZmj1e/AA5nkHt9Y1WzW7+u8LIkj8OzruyPIZ47qw4JYozbyKxpJtUi3j1TUXCks62duVkAB+4SQMDv7zge2oUjjV5EGWOTgg8Y7jWlrebbSSFzkbxnHcB0PzrVpHtZ90ZAO0qAOjCszir+MUilTrk1EYWXtF4OCGHjWL9u1tbebID5Ofic/lTEqtDmJ9rDcWWRRgsCoPw6VXzuewkjIzskyD5HmrEtzPLkFmHZodx2swJ9oyPzNEshZ1fnKgfKlpHb6m3ZjMkZ3AePf8AzqXtN7IuMFSUYe05/P5U9eQoYt70pmMjdHIQeRkjzFOoVdSFIO7JXy5yfwNVEK/qN96PIzTOmDEUeWOEkbbn4fzpJRXJDHmRbqNChzNCAMjvHHFLpcdhPc7MhGj5HdyvXHd3Vm3inEktxCwABXdnpgMPy4rN/EzyXMqBUUwY2gcZyKWqJRBcQrvtlDoSpOcfrbsfyNS32mQwRx3UU5NwJAJYjtGM9MAHJHnjvFQdkWEdz6wxgcd2ef69tGrKYb1reKNY1gfBkjPOeh5NdHp8cJqWp+Blweg20kchjnZi2+0iyCM+38fnUsgjhidIuXZSyliDjnjA7uvwqi0zVpb1IoRtDxxBGJ79uQDx4j86vjKxsgXLoZF9fax9TB6nPf7/AOda8LTWxPgVeXs12PIzKx3GTHAz3Z/7cVz3p0ySQWroC252Bbdnnb09vnXShZYAEdxvYjbu25XnjnHPtrnPTSXOmW7SYBa4zt6FeGAz48g81d1G+Jla5KCMif0awTlopCOfMj+ZrZL5IIjeE72SPCr4t4/14UtpRL2F9DketGGUeYP+4pnT/RjWNXtWSK1aGN+VkmyoxyM+PNcOONybSQ1C7TLKYZM8sNp8+c1LY291dsYbKCSVklyOzXOOvf3da7PS/QbS7OKN9QuGupYzkqp2p5f1mult5oYFFvp9usSDokSj8hWuHSSfJKicpb+hd9dtuvj9URjuI4LHj+vGr6x0DTtNIMEMTMvAlkO41cpayyjdcOIw3UZyTTUdrFGD2UYBH3WkHPw6/hWiGLHj4RYopFZ9k3M6A7sLjqy8f17qltdIgBYndeMfPEf9fH2VbbV2CSZ8jphyMfAcVFLqUUOVjRifEjin1SlwPSRtHECAu5VQDAijXaB7+v4VK08VvGFiUYHTaMAVXmee6wIkLqe8cAe2p0txHGXuZBJgcgHgVDj7ABftLNtUFj/dUce+tuyuZi24BFznC9/vreG5tC6pG6IxP3cYyfAU1vDYZfWXux+NK5VwiUVtzcpZhVlDM54SKNCzN+ZpeQX1yu6eYabAeiqQ8rD+Ff8A5e6rdp1RN7+oFBJz3fCqLUNZ0sq0iEXEg43QuCBzjPnj86mNsG0gmht4ZMW4fDDczOxZmPiSfd8KKzcKiuoRy3q8k+NFVS5GR5nqqf8A3a8zj/jyc5/xGlycRdmeufVYfMVNqo3azeA44nfr/wAxpRyYwHbp4D8a5DXyZbLi2ERNvc7+Asi7fAbh/wB61kjlQSQyBhPC20ow6AYx86nubZ09WVNrFVkCt3gj8wQaVkue1fec7iqhiD1K8fhirUjC+WOXd2ZoY2eNRsCIuB94AdT5/wAqQuXysg7iob3D/t86ku5CbVGXkK4z7Dxn51DneN/evB8xUpFYW8Ehkz6pXaG69VYYGPHrWIbW4huYpZuVmVmU+IB4Ptqy02IACRSAY0IHsxkVAgiisJ4wGM+8ysxOScgg/Om1x0teRk7VEUVnM+Z4sON3KA+tyOuO+pYMCNSo6Pz5Hn+dLpkxhNzDYwO4cZxTNtcPOJBLhiFyTjkjPzpHYgzZI8kxghb/AIitkHvxyR8qWuLxUiljHQsOT3ADp86jsriS3usKcspYjwII4+OaxeKrSTpHhlzvUY5Pf+B+VKo/LckZtFD2ruXB7Jg2D3jwpW3tlmsrqXLDDoSp7vWwfxFZsVNxbSIpALR8Z8cEVLHLnSr6MczTBEK/4weT8KlylFNIZGdGuux1CBi7KX3n3hq7uN5pLbbFIuWVc8eqeeM+dcZaejl/fTW8tuUSCMk9p1LZ54Ucnnxrt7TTLW0tzG8plKjJBJ693A/M11umUtNos2oVkmLzqWA/R5G1AMju6dwPtpLVdEg16NBM7wW6OCkhI3BRnIHtyPE8VayzKj4htgjHoxyx+FbDSr24bfMxiU87pQSfcO6t8tLjTK1FlbZ6RoulbfqVmHbHMkuSc+P9Yp5Bf3hCwgmM9/3VFWtjo8PDJGblv/2P9wefs+NWkduGYhySF4CoMAe/v91Va4x2iixRZUWukiPD3MnaN3oM4H9e6reKNVRkiiWNeg2ju8z0/GsTTWUBw7jcOiKMmoZLiWbiLKrnovLGkbchkkhjtYomJwMjqc548u81pJeDaVjCjHe3d7qjS0u5Tlv0S8ZZqZW0ghUMQ0zeJ4pXpQ1CjQ3F5go24DqzZGPZTMGnxAgzN2jf3R0zR9cVxttka5wdp2HEa+1z4eWT5UvcMCGN7c5QHPYQZVceBPU/IHwqNTeyChltRVJfq8EXbMMgxwettP8AiPRfefjS7NfP2ZnlSHkn6tF6xbwDMeT7gvv74G1PEIitY1t4lOAiAD/tWbWG4M4mZSsXLc8k+yjTW7Czac9rtWMMCMg88r0BJJ6eXX4UYlsk/wDNEfqtggkjHHRRz3HnwqZ3DAiNREzZKMV7+7I7xz1z391LC4mb1CAH29qeCoJJ6bc56edHIpz2uapPfTLFLK0cUcowhBzkAcn8cezxqsCyi4x2cci52xAs6n2+XIp/UFeG8uDFHgmRQ28dOcZPwNQxLFPcRqzFi0qltwPHOMAe+tsUlHYzt2zsdRULLGAoU9mMge+itL1zJMD/AIevjyaK5cuTauDzK9hMmtXuDuPbvwDz941mCzlnvIrWWN3DkKyIvrEd+M9TjNL6qu3Vr5mUgGeTB/6jTfo1LB9rRPdXUttEik7oz1PQD2c9a5ajqyUWPgVvrebTrn6pcqQUIKMSD6p6cgkd+OKrZgILpuSA2HX2Guj9I0W3C2pjZgkzdnIATmJvWwc+DZrnb/11jz95PVOO7HfVklUqMTVMYQIUaNsZkXAPd5fjSkR2zyRuMZxj5/yNTxsCUV8YIyp8x3VHextBNK24MQUO7GM5zz86VehKJY5Xsyqpja2/cPn+BNaTENc53YR4jk48eP51rNNGkaTtnO5cHPceCPwqaeIyWe+MfpIwTjxH9CjhgQRvi3lc44QN7+RUNvOIywPAIZT8Nw/CsyOBp07dGYAY8M81raBbmO3lKjDYBHln+eaYmhyOJBbysM9rCvJHUqTnPxzUpEb3O+ORQ277p6H/AHpN7iRGkmjHMcmCO5lzyD7s1i7Ijgl2EhXG5G78Hp8DiloWizs1szLL2jOhYA7VGAwJ557jVxBHFDIDAqxTJKwldeskbAAE+PFcvZXazyxIQcSpuVgeM45FbaRI9tc3NuCQUO+IdzKTkj8al7JhTO70RZ00wQxxyNtdlYrgAc95NXEVnBEuJ51TI+5Eck+PPX4Vw2nemi2TvZXaSCCeTd2kOCVdgBjB7uO7nmu50n6lqsJltrmM4Hrpuy6+RHWuvgyp41Gy2K2PP4dZ1mOUwQzSoJX+yd4Y7jMJM9r47tnfVvbaxfN6WX0ks101hKLi2t+0BEKvGgKsp6bspL513Yt7e3X9DbKzA7t7jv8AHHj50sga5cxiIzlGOAFG1Tn4Dv8AjUtX5LbOR1DXor70Bsp7TWrg6jbQW3bNb3ZDBmKK2/B5PXr31rqGpSw+l6afPqsyWcVvDtWTU3iJO5snB/4hPGckV28OjwDiURKD1jiQH4mnDb2UKBpIYY8HglQWPvNRsgPOvR5r+b01FvLcTRQPe3SZecskgQD9GEPAIzuz4A1baxfHSPTi37TUGe3Z4EW2iu+yeEsSMtHjEik8k9RjyrrDeo7YtrYddwldO89Tjx9uKzILDtlupljnuE4R3AO3/l4491K9TJtHAW2u6rrer6pFBdXaLqkc6aedzJFG0RwhjboSQGJx4Uq+v3es6BNq93dzxx3GoWkEUQlaNAq47XgHvYuDn+75V3s92soRURU2n1QFxjxx31FHpU12ux0SOPOfWQfECmUK5YWclLdXielGqJDf34jhsxNBbm6dkDtv42k4xwMDpVTBdyy+iV7dWWrXNxPHFavN2khIikd1BAbuzk5Xur1G2tbO2JMEHbXGAGkODj2t0HzNZWwQoyyLEEZt7RRKApPn4n+sUX6A5v0Oe4a81hdQQPPBehAiSGRIx2anCkgcZPhmupYsPWnztA+4BwfzPyFSRxJCvqKkIPXYOTUTGOXMYXIPUtyWFQAsZY4izSsgRDwrHhfPk8dPx92FdYhcPFhMknJYN0x0GeOK2ltkEnrosnqjKknAPTg/LnwrG6ONEUlAC2whieScnj5eymEOX1CVllmmRtymQs6g5DYOeOfI8e6oLDeb62juHXIlUeouRnI4re/cC9mWMEDtWYg4IY56D4fOtNL7SbUokRmi/TAb1OcZPUZ4+P8AKt39hm/uOu1Bi1wNy4wuMe80VX28Elt2kMx3OjkFzkl+BySeSfOiuVLk3I861uUx6rdhuVMzgZzx6x8Kl9D5bqTWJIrOGGV3iIJlPCJ3moNVQz61fbC3E7jbyf1jk05odjam723Ny1kipuM6t2ZJ7lB9/XFYMW2QlstvS3T7n6vG88kf6ONmLE4UgFQAue/GfPArhbmOR4yA21l6EHv6ivTbnTLC/wBHniDXF7EwJ29uZCx8FYnAPlmvPbrT7m2AiuYJYJtn3ZOrL3cirssNMrKZqnYvbTtJY9o/30IPHiOv9edOagyz2ayLxiHBHsOfwzVRZTnt3hxgMueneOv4GnYJfUlhY7gnKg+BH+5rPJblbVMjjiF2HsnypUE/In8RmpEuXgvFhz66RqQR34HIqaxCPfxyLjKgpJ4kYOKU1BTHd/WUBIU4fH6vT8qOXRAzcRRTLMkPAliLqPBgckfOtdOt1i062nySm9tw8ien9eNYiIivFXOQTvX39RW9q2NNkgOVFvOQQDjKk/yb5UPYjwL3G6DU1XdmC4U4Pt/3odc5ibGGTbj/ABD/AGx8qn9I7cQ2NjeREGPP3h38A/jSzSiRA5X1SBJ17u/n5+6pi7jYfubWaxwX0Ue0qFZSn/UAD8yaljm2XCXCniNiCPLNSalCvZLcQ5yGAAJ6Dj86roGdIZe1i3KZGYDPXDZ/I/CpXyVkNWWN/axLqEibSDKBJH5MOcD+u6oZpTHqvZ20zR3IcOrKSCFbvB9v401q7KbSC+hJIjwQD1AGM/I/KkDGRqtnPH6w2hNxPUc4B/8Aj86ISdWTF0dFp/p3rlvI9rfTi6hRwv6QYYYbxHUHGDnNdXY+m2lJZiG/c2cjBnx0jbJPQjpjgYOOleazhTqEkRYnLdoP8Stg49xpLWbtUnjZiezyRkeX/etEMknNMsUrke72jG8gE8MiRW7L6r7gwPs7vxqC51G0tZmMQa5mHBG7Jx/XurxnR9XvbBEm0+8KBT0VgVPtU8H3iur0n0shM3Z6pbHYSMva4XPmV7/jW1TT5LdLOpuNTvL1zbviMMcCJBlvZgcD51c2GjlUzIBGW6ljljSemazos7mPRuzmlwCwB2soI6nPPd3A+6rCK3uJHU3JEoBOVAwnlkd/vz7qdv0KSwJbqxNjEZpOhlz6v/u6fDNNi2aYk3MnaKRjsk9VB7e8+/jyrGRFyV2pt6lsD4UlPqoJ2wAsR1buqumxizkZIF9ZlRQOFAxmkWvN7YijKg9C3f7Kq3nlebD7mkboqDJI9g6e+nrXT7g7ZLphCmMbc5b3nuqdKjyASSuxIMhJxkgfnUyWpCCct6xI2Ljj2+2nYraGPCxxgAc5PfVNf+k2kHU10iO7E964P6OLBCYBJyegPGPGo1Xsgolkue0UNFG25MnGQMnr/M+dajZHG5kmGFb1i5AwR16YwMfzqMbmcJEFZA+SzZYMc42nwxx4CpGULG8axDYdpzvydwGcD5dcDimEOOuVjN2VSdGk3tiRACxAJwARx39Kls51XUIJWbasbjdgEYwPx4/rNKTZuJZC6rIdzL6p2k+Z55qt1G4ktrCWdWEc8O0oTzzkYOP9/wAa3P7TMvuPRZ7qK8cTRHIK4J86Kq9FvRqOlQ3aurCUZ47j3g+w5FFcqXJvOBuoZ7vX76MyssYuZckDPG492a31TFuUjSFzhNqkrjjz8+K3ubmNdavklKAfWpOq8n1j31W61qka7Y4WB2DcSmCD8K5qvuWK+T0P0f1e41a1bZFDawQKFLde4EALVD6SaTLPPcX/ANcm3W8WFQx5UnJOQBz3gfz61y2nzPLbmSL7pXO4cEdR+Feg2GraYsMdtaWU5u5CFWNFBLkd5JIz3nnpXSaU4jVZ5hLgwNexrtwNzIeqNxn4jNZSVPrqOB6jptYHw/rj3V6J6R+jd1qDQyRyLCQjCRDHu3Z4xnrgV5hqNrLpWoyWMsimWEjlM+7rWWWNorcSxk32V5EwY7HG0nPGR0P4VrcTOmojkGOSMhlboe/+dLXF082mCQZMi8YNR3c6zrFIThlHrc456VWkV1ZZSp2kMMkO71BgZ8D0+dMCVTbFjjEkfPn1/nVRpN12amCRvUZsA56Huq1uIRE0qqRtC7l9mf8Aelap0VtURuDqHosLVcloZGYD29fnmkNKmS5jWJgfU9Ur37SMdKlt7j6mhcfdEoLew9fxqK8X6leJNHtUGQ8Djg9fnUpVaG/YtpdpsYM9GlKH4fzNVq3HZyRjHJBb37j/ADpq/kK2CsTwG3LjxzVTqU22QTjOB+BxRBERVnQBO3snQYMTLuTnoccj+vCqrS5D9aigk/8ALccnwx/3prTLlZINoIwMt8Rn+vZVZcTdmnaR5DdmWBz4URXKBLwZMxnv4LpG4BKjnqA3T4EVB6RSBpBEpBWP1BjoeMk/HNYtXGMKD6kxYeRI/DgGldQzIkQH3i+MfGrUqkixLcp4Z5beTdDIyN0yp61bWXpHJC2LlO07t68N/vVPKqrIwUkgHr401Zac10C7EqoOPM1qLjoLbUo55o5raZkkjXqPVYHNdro30la1piNHdbdQjBGDMcOo8mH55rzeSwFtAz7tqgZHPU1hNVkghBH6RT1Dnn401knuVt6b6RqwLy3RhYY/RTeqSfAdx+Puq/ttNvLtRJJILWFgMbMF2Ht6Cvn601e0uNiFuyJblX6fHpXVaf6R6tpLlrG9ljjHSMnch/6Tx3U+t1SF0nt1va21jG3ZRhPFupb2mqvXvSnSdBjDXdwDMR6sSDdIfPHd7TgV59qv0lazdWEUECxWchT9LLGDub2Z+78zXn+oatHFI7zytLMxycnczHxJpa8sDsfSP6Q9X1ZGghkNlanI2Rt67j/E35DA9tc56IXZi9N7SRGBWPfuPcBtI/OucOqLdNiRjEPDuPvro/RWCMamsqbSFQnOeO7v7vbSp3JJEukj3BXjaMGFtvV9yjheTyRn51lLgNukJA9ZfWZ8HJ+Xdjzqu0u8LqsJlB6YCtg5wPeehPnTd2cQswYBVBYBh4Z46Voreim9jgZpGUzjtAf7ufb1z5Vy3pVqj/ZskMW1RvUkqPvc9/wqzu9QInWzIKhs7io56/EVz/pO9uYZYAp7SPDF8458Me+rsuRaXFCQhvbPQ/o0n+sejDuDkfWG93qrRSX0Q5/8J3IJ6Xz/AMCUVz2aig1Vu19IL9FYgi6kGPPcaUGnwx3BN1IFGeVJPrDv9lNawjnXdQKkKBcyZOP8RpJoAqklu1yP7uPwH41gb3ZLRrbXlvDM9rFJuhkU4UZyD4Vf6dqLQX1nLHI0UjKR2g5OQpzjx6GuZuNLk7JZUTs0IJDZ/rFT6deiKSwgY+ujdeh5J7+7rWnHPwQdvcekepXtzb21xqHYwyOEaURKHC+PA6+dWN/Y+iYKOosXnAEas36VmA6Zznnz61w085W7gkLKvrj7q+f9fGtNUn7ItHGXfqRgHr41pUkyDq9T+jifUrkva3EdjDtGYuyB9YZ54IArjdc9CdV0eWIQqb8yNysSFivPHHPBrsbr0s1S2t1WO6K4jXO5VLdPMc1e6J6S6dFolsbl5BLIpaSTG7c2Tk5o7cWQeO3enarYWubzS7m3UONsjxMoznxx/WKv7V/rtnE4YbsCNj3eVd4PSWy1e7+xzbxmOZGLtcgFWAHC4+HJNbf+HdC0yzYbbaBepIPQ+3NUz6dvgWUU0eVxkSR3VtINsgTJB8qiuZDd6c3Zks2QFI6+Xyr0PSvQTS9c7TVrK4uFt5HZGUsMMQcHHGQPbUPpL6AaRo2jvcJeTQMpXq24k8Y49gpezJEKO5xOo3YOm2qbsHaM57uOaq9UlZbWPbyScV6pZ/RXp72ivdyy3chGThtkeOOgHPzqp9IvRb0Y06ayglE4NxOsQihl+4D+sdwJ91NHC0SlRxmiXSGzuZHIyseAPjWkima2AjBdkJQBRkk17Bb2PolbWq21paWIjAGS23OPMnk9O+uTmutEg9KHtrGBOzkiOXRdoLg93l0pvp97sit9jjNPsr3t032k4AwpPZnp15+dPR+jVzdyF3JjXnYu3LdMZrrL7WLe2gMSRMZcHDHAAHmKotE1OVLU7pGLRuwYsAc857/bVywRUrbAq4vRqPSZ1lum7QSNsXcmNh656mrG7jtoLUlwXJ427T+NI+kF5cTLGZJCdrZCg8D2UXN2H044POwZJoaSHsoXuS9pIDx1Aqvx/wDT5z0qdHXsnLHGSevtpYbnj25AUVVZJHnjFM2upXdlxDMwXvU8g+6l8jpjNBUgcipAtL30iurxFUKkOBglO+qosWJJJJPeaxRQAV0noM7rrpUOVQwtuHPI47q5uug9DWK6wzLgERHBPdyKaPKIlwevaPqSQjBPrkY2EgDIHU/131fPfxrp85kjZgkJkBYgbePu58OD5VxtpOoQq/Ehbb1JGMdcZxjrj3VcW86wWsv6ZCDBJ94cNwc9/Xj/ALVpe5RwcKAJdYSQyblx0695rmvSObdqN7zj18fPH5VYNevb3IuCzbcYbAzx7DU1xo+l3VhcapeaoOzkkODCvKsckAqazy3ky9fadb9EH9lLn/PP/BHRWfoiwPRa7CnIF++D4+olFVjFRqCJN6Q30YR3H1qQMWXAHrHpzzSE5jtZfWu44ueFRt2B5+flWdadvt3UeWGLqT3+uapJdqyg7dwB5BPWsDVtjUWKqbvtJLZX2g46esT3/jSlzpl6pE4gbj1s1PDrksEm2ztkgduNxO7A9/T21bpd3LpBJLcRySsfuLnOMeHShtxFOfuX1J1MjRlgD95uoxzVhqF9BIDIJVYsuRxjqKuJDbsxZ8qQvMbrx7u6kmtYWSTsoEdSMHCd5+FNHO/JBtcSxvaIyKrExqWPXqB31roUkkujyq2BHbzEAjnzH40m2laoLfEcZdVG1U7TO0dwx76zpTXWnxyw3kRhErlwc4HTHh5Vojmi+GSb2c7r6QwM4xywAUZydp8adv7tkSVXdxkdWHn0qguLvs9YtjHk4lAyOODwat9UC7WLS7WIBHf3fOrozfggsfRTWLuPQGS0uJI9sz5EchTGTnnnnrVZ6SX1wLd5pZDLKxBLSnJb20l6MyBobyEg4SXcBuAzkd+fZ86j9IOzNu2BhjyOOmKnU9JD5OzTUppLNJBdyCLs+T2ue7pjiuX12YtcW3rKFEqspB8/maZ0657bSYAwJ/Rru7yfLr0qj9IZVjeNlwoVwQoPJ86bV8aIrc6ORjKhBYLHHjOBzn21QyXIPpDFgtwCCaekvN0UW1xs7+nXx8xXPTXSjVonjyQnHtqHO0TR01/MXjOM8DBx4CkNBmkYzMi9JD93qB7ajn1MtbsgViMHpxVXYXc1ncPIpxuJO2klkvclIZ9IJpJMO3CgjABrH1mKSy7NX5K94qGX/wCrw04PONrE4ArW4MNq4VWDnHIXnFVud8BRXrFnPqHcT0PFSvDhMMrbcfeC/nW4uGknWOJO0ZmwBjqTTWIVkETyGPjkopwKG2AlDENgLRj21rc+ovDhs93Wmx2SRPLL949APD2VBc3duYAsSZLj1s9VPtoVt2SIoFLDccDvxWZAiuQjbl8a0xW3ZuFDFSFJxuxxVpBqAe6uh9D5jHqkhGB+iJPd0IqkiG2TCDOOpNXPo7LFBqcjynbmMqDjIFRqpkM7+3uzIBvd/vBiu7r0x3deBTrOGs7yTj14COfWH3c8AVTx3oeDKdm/i3XmpJH2aZcMrADsnUgd3v8A6+VXKZXpOSuG5JLEnkE+NUeoEqAOgYk4q2k5OOp7sVWaiIjGCsgZweQDVbdssR6p9D39k7r/AD7/AP8AOOij6Hv7J3X+ff8A/nHRSjHOa+R9uagBn/8AJkz/AO41TPnJGKuNeRhrmobjgG6kx/7jVcChGFB3edYfI7HPthY9HaytrC3t+0UJPcBcvIPDJ8fKqiKe5t5xNCcY4APSmpbS5aHtWjfsc43jpmk5wI4iqE+eRVmrVyJROb68muCzSyNMWA2BfVAqzs5pZAex7MPtJJZgrZ8Qfyqt0a5tbS+E91aLcr0EbuV58eOvFMaveXc13cTWiR2sMvHZwIFwB0zUSimiC2t7m8iBft3kVeJG3Arj31YobG7LTPEruVJLsvWuEa8vIdoW4LYA56/jT+nnUNv1/toHTowYrnu4xVMsPmwLnUhbXEiwRrETHy2eRS0ek2M4w156+ASO4nwqCAHUSFfC7WOAhVRz0q0h0qJFEDzNOVOQOmz4YyfM1DehVYUVZtbPTw80cjRPgfcbqaUaGK9jJMTyFj6z7ia6dNHtI2Z5I42Qfe7QhvkajvBDBAEt41UO2cqnJ9nFSsvomjmZA1nEVhJVe/b0PxpKa2EhUyZOe/Oau7jR7u4btxHHCgHrdtIQPHOB0rnXvJEJCsCAeMcj3VfFuXDIJ8EqQsjBB4Vvb2oknjQBUZv15GAC+fNJI7hiWOT31N20rqfUZlHUinpklheW5hX17neQcLgHa3mMgVXy24QK3aMSScoUxt9+fbUz3U7W6rG7oSSSi8KPD31JGVNuS7MNo9YZzuOaXdAV0pXAAG4+VQFDkrzirK4EDzZiiMQAHBOc+dL+qWJAyKdMgVEO07snI6Vsiusgfgj/ABc00sRZsHoKkWB8YA4PWjWSJyBpSS7EnGPZUfY8DIFPtblRkgVr9XAZSwJAPNGsKIYrNZVz0OcYqZrJBES1xwp4SpdwVchRz0J7qhYdo/T4VGphQvhVc+B6U1YIrSMH8O+tDbl8D5mp41MbYx76G9gHoZri0G+FsgHOx+Qf6yadbXt9hLDdIyMy4LKOtV0E4wRjI862utrQSEHr0AFKptMl0yrursy5VMpF3DvPtpJwrL15FMSRkJjb1NLsOq5xk4wKuTvcU9f+h/8Asndc/wD+5/8A+cdFZ+iEEeil0M5xfP8AwR0U5J3dFFFQAUUUUAFFFFABRRRQAUUUUA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BDAAoHBwgHBgoICAgLCgoLDhgQDg0NDh0VFhEYIx8lJCIfIiEmKzcvJik0KSEiMEExNDk7Pj4+JS5ESUM8SDc9Pjv/2wBDAQoLCw4NDhwQEBw7KCIoOzs7Ozs7Ozs7Ozs7Ozs7Ozs7Ozs7Ozs7Ozs7Ozs7Ozs7Ozs7Ozs7Ozs7Ozs7Ozs7Ozv/wAARCAFBAQQDASIAAhEBAxEB/8QAHAAAAgIDAQEAAAAAAAAAAAAAAAQDBQECBgcI/8QASRAAAgEDAwEEBgYHBgQFBQEAAQIDAAQRBRIhMRNBUWEGInGBkaEHFBUyscEjQlWUstHwNlJidNLhM3KC8RZDc5KiJCU0U7NE/8QAGgEAAgMBAQAAAAAAAAAAAAAAAAIBAwQFBv/EAC0RAAICAQMEAQIFBQEAAAAAAAABAhEDEiExBBNBUSIUMgUzUmFxI0KRofCx/9oADAMBAAIRAxEAPwDn9a1TU49dv0j1S+RFuZAqrdSAKNxwAAeBSX2xq37X1D97k/1Vvrv9oNR/zUv8ZpGu3HHDSthBv7Y1X9rah++Sfzo+2NW/a+ofvcn86UrFN24ekA59r6t+1tQ/e5P9VH2xq37W1D97k/nSlFHbh6QWN/a+rftbUP3uT/VR9sat+1tQ/e5P50pRR24ekA39sat+1tQ/e5P9VH2xq37W1D97k/nSlFHbh6QDf2xq37X1D97k/nR9sat+1tQ/e5P9VKUUduHpAN/bGrftfUP3uT/VR9sat+19Q/e5P50pRR24ekFjf2vq37X1D97k/wBVH2xq37X1D97k/nSlYo7cPSAc+19W/a+ofvcn86PtjVv2tqH73J/OlKKO3D0gG/tfVv2tqH73J/qo+2NW/a2ofvcn+qlKKO3D0gG/tjVv2vqH73J/Oj7Y1b9rah+9yfzpSijtw9IBv7Y1b9rah+9yf6qPtjVv2vqH73J/qpSijtw9IBv7Y1b9r6h+9yf6qPtjVv2tqH73J/OlKKO3D0gsb+2NW/a2ofvcn+qj7Y1b9rah+9yfzpSijtw9ILG/tfVv2tqH73J/qo+19W/a2ofvcn+qlKKO3D0gG/tjVv2tqH73J/Oj7Y1b9r6h+9yfzpSsUduHpAenegFzcXWhzPc3E07i5YBppGcgbV4yT0oqL6Of7Pz/AOab+BKK42dJZGkOuDhdd/tBqP8Ampf4zSNPa7/aDUf81L/GaRrtw+1CBRRRTAFFABJrOxiM7Wx44oAxRW3ZuBnY2OmcGsBGY4CsTjOAKAMUZrbs3/uNyM9O6gxSDrGw9ooA1orJRhnKkY68dKxQAUUUUAYrNFFABRRRQAUUUUAFFFFABRRRQAUUUUAFFFFABRRRQBis0UUAekfR1/Z+f/NN/AlFH0c/2fn/AM238CUVw+o/NkOuDhdd/tBqP+al/jNI09rv9oNR/wA1L/GaRrtQ+1CBRRWDwCfCmAkhkMUySAZKEEUx9fYOXWNQ2c+X3dvSnpfRi6S4ktI7yynu48g28cpDkjqBlQCfLNUvzpU1LgKGhesr7gnHaGTGeOe6sLd4lkkKf8RdpAIHh5eVL8Uw1m6abHfFl2STNEF78qFJP/yFS2kRRl7zfEqbCNqlfveQH5UC9IYMVJIKdW/ujFFvYyXNpdXSsoS1VWcHqdzBRj40t1/lRsFDT3xeF4uzG1znOeR0/l86VooqSTFZqexspb+57CIouFLs8hwqKBkknwFTXulvZwR3EdxBdW8jFBLASQGHO0ggEHHPSo1K6ASoopm5sZLW1tLh2UrdoXQA8gBivPvBosBaipLaEXFzHAZY4u0YL2krbVXPeT3CtZE7ORk3K20kblOQfMVIGlFZooAKKKKACiipbW3N1eQ2y9ZZFQe84pZSUU5PwBc6F6H6lrkP1mMx29tkgSyn72OuAOtMat6Calpto13DLFeQoNzGI+sB44q2+kG+NhbWWhWjNHCIg0iqcZUcKD5cGqX0S9J//D08wuO1ktZFz2Sc+vxg8+Wa8zi6n8T6jD9Zia0+IVyv59l7jji9L/yc7RU84F3fTGzt3CO7MkajJVeTjjwH4VBXpoytJvYoCitpIpIpDHKjI46qwwR7q1qVuAUUUVIHpH0df2fn/wA038CUUfR1/Z+f/NN/AlFcPqPzZDrg4XXf7Qaj/mpf4zSNPa7/AGg1H/NS/wAZpGu1D7UIYob7p9lZrBpgOr1W/wBK030qvLxLW7lvYZ2ZN0yiIP3HAXJAPOM0nYTwWPo2l8bSG4uEvysYlTK/cByw/WxzgdMmqSeeW6needzJJIdzM3Ums/WJvq31btD2O/tNnduxjPwqrt7JAdHaXs1q+j2sFvBJBfgPcKYFbtmaVlZckZwAABjp176zLPLouhSNYBCItVmiW4dVfau1MDBBHOBz5HxqktdZ1KytxBbXkkUaklQMeqT1KnqM+VaWup3tkgjtrh0QMWC8EZOOcHj9UfAUvbZNnRX8EUEWviKNYt9vayPGowEdijMAO7knittUvNO08T6VuklthaKIohaJjcUDCTtN24+sc5x0yK5hr66f6wWndjdHMxJz2hznn381KNY1EWf1QXcgg2dntz+p12564z3dKO2yLOktJ0g1PQrCO1txDeWsIucxKTKGLA5JHHu7/diskumv/RS5aWKFfq11CsIjjC7FKvkZ6n7o6k1Ui+uhNBMJ37S3ULE2eUA6AVoLiZbZ7dZCInYMydxIzg/M/GpWPewGNLuLm1uXnt7cThYm7aNlJUxkYbOOgwetOX1pp9zpJ1XT0ltVSZYZbeR94BYEgq3Bx6pyDz51WWt1PZXC3FtK0UqZwy+YwflUt1qd3exLDPIvZISyxxxrGgPedqgDPnTOLcrQHS3Mhk1XU9DaGFdPtbaUwgQqCnZoWR92M5JAyc87vZSyTW9uPRprxVNs0EiTBhkBGlkVj7gc1TSazqUtp9UkvJGhKBCvHKjopPUgeBNLSXE00UUUkhZIVKxg/qgkkge8mlWN1uB0UVnHpt7pWlyxK0z6jvlZl+8iydmo9h2ufeKXguTp/o691BFF9Z+0GRZXjVio2DoCMfy5qqm1K9uLyO8muZHuI9uyQnldv3fhURuJmg7AyExbzJs7t2MZ+FHbfkLOtvUe0vNYutOtYzdhLZhiJW7NXTMjKuMD1to6cbqq/SmJozpbS2yW80liryoiBPWLuSSB0Pl3dKSs9T26gbu9lvGk2bVkt5hG64AA5wcjAxitdV1I6jNEVRkigiEUSs+5sAk5JwMkkk9O+ojBqSA30/SVv4VkFxsy7Iw252nA2d/6zNj3Gp7bSoluYYLvIDTBZMJ6ykoG29e4nHjwarIbu4t0dIZWRXKswB6lTkfCt/r932/b9u5kMplLHklz1NO1LfcBn6lby2cbpKyyC2eXHZ/eCyMMk54OB3Z6VpoOB6QacT0+sx/xClvrM2Se0I9UpxgDaSSR8Sa1hlaCeOaP78bBl9oOaTLjlPFKHtMlOnZ1P0kAj0mQnobVMf8AuauTr0X0r01/SvR7LWdKTtnVCHjU+tg9R7Qc8edJ+h/os8ElxqGuWiR2yRECO5Ue0sQegAHzrznQfimDpfw2Km/lDZx83fFF84OWTbyUfozd6db3eLq1zLsl/TG42ADsz6uMd/T30iLrTPrpkOmSG3KYEP1k5DeO7HyxS9/JBNqFxLbRiOF5WMagYwueBioPZXdh08ZSeV2nJLa3sU6vBd+k93p9zqUv1S2Ik3KWmE+9XG0cAY4/2qjrNFX4MKw41BO6Ibt2FYrNFXEHpH0c/wBn5/8ANN/AlFH0df2fn/zTfwJRXD6j82Q64OG13+0Go/5qX+M0hT2u/wBoNR/zUv8AGaRrtQ+1CBRRjyopgCiiigAorFZoAKKKKACiiigAorFFAGaKKxQBmiiigAooooAKKKKACsUVmgCw0vXdS0YsbC6aIP8AeXAZT7jxUup+k+savD2N5eM0WclFAQH2461VUVmfSdO8ndcFq90r/wAjapVVhRRRWkUKKKKACjFFFAHpH0c/2fn/AM038CUUfRz/AGfn/wA038CUVw+o/NkOuDktZsFl1++KTcm5kJTGT94+FLx6ZCy5ebZ45xwcZxTup2ZTXdRuWjLbriRQxbAAJOOnnUHYrPFGXVlRThTn73iD41ifVZlspGZyZBcWdrFiJCzTEZHI5zjHFRPpdyoDLFLsPBYpxn21PDGElXYEmZCQEY5APdnwHTvph59RjicJ6qZYMjEbcHGOMfnQuqzfqYykvJVmwl2llK9cbD1+NSPZqrRR4KsygtlgQM/0KmFxfs4LxtJuyCqjAx16VDM97GzGNI4uzGA3dtyab6rN+oNW5N9k7wmxwGkO0K7Ac4zz4Um8DRH14mIxklDuz7MedbRzSKFlWfa5HrMT1561BDfO8/aNJzu+9tGWJ9lN9Tm/UTrvwMwRW0sZz2vaIcMApGecd9NQ6fbuMsJx3n1TW4vrswQpAgJ7nP664z0P5UwL28uEUDTpRhT6qKSAT4U8eqyfqZbFxM2+gWsyF2d1GSFAkGW9x6UreaFJZ4LZZW7weV9oro9LsNcwZJNKuuxK4ZnAXPz99TXsctqm26u4YR1KmUFsZ7sZq1dRmrZllRaOJez2yMA/qqcZ45I881Z+i+jw6trZs71HWLsnYFHGcgZ/Kp9ROhgHs5ZnkAIBjTaDgc55HX2VP6GXemxahJ9WtY4nCoA7kElWyDjjj3VMcmVNNyKtP7l9a+g2gyzwpK84VyAxEw6nu6eNSt9HujoxLLdbQccSjP4VJJeg3trI8i/8dDnoFGavVaVby7jLYVZiO8d3+5rTPLl7iSexQn8dynn9APRiAlTHfMwGSO2A7v8AlrCfR56OT7nhF7tjGWBlGfwq19IJYra5E7EKdi5fngYHd31Y+j7rMk0ZIIUALjw8B/XfVeSWSWNqMmn7GUnq3OaX6NdCcI4N0qOoPMoOM48qZT6MfRxgNxuwe/8ATg/lXYW6Rm3h9XDbFwAPLpWjQFHYhc7v1T+VLHNk0pORazmD9FXo4cbXvM/+sOflVJqH0f6XYhxJFcpwdjdrkE48cV6LFIw4wdvT2VOyRzxGKVAyMMENyDTLPki93ZDV8HzU5VVfCMSpbGAT06VA90gL4UkAgDz93WvXta+iq2u592kzrDGxJaKZ3KoSOq4PypCP6HZnyJdVgQHHCQls/Eis8s+bwxqPMjIzMnZROw/WBBBFEZmIw8XJTIwe+vWV+h+FQP8A7w64/uwD+dOW/wBFWmxY36jcvjwVR+Rpe/1HsKR5Ils5YAqSC+MgHpismxuDt2r13HnjgV7K/oDoNmnaXM926A59Zhj5LUUXo96IBhtt529bb60rgAnu6ipWTqXwwbiuTySHSrqQqCnUL39STXo2q/R96PWDhFN2Ts3HMgP5V1o9CvR4MGGnLuHRu0fP41LrOl3V24lgdSFUDszkEkeecVdhzZNXzkLNOviePa96PW1hfQxWruEaLewYhjkk8ZHuqx9CfQ+x16+njvmmMUcIYdm207ifZW/pVFcWuqxxsHiIjHqsCOcnv6V0X0Yuz3OobmzhE48OTVE+py99xUthor4WPaXo1pocMtrZdp2RlL/pDk5wB4Dwop0tvkkY4yXJ4opsjbk7CPB5jqqSDXLtI2QE3EhAJ6nJ7icZ57qReaKVtiQO44JcqQB+NMaztbV7rcePrkg6gk+segHsP+1Za2ltHAUhgxG4YOeRnr7K5jqzNLkhUx7SzxyrIQNrMOh7sD4ZxzgCiC2UM0js02OGBGWbHHQ9/FMK9xcSqlnYzXcgwNscZkfjvOOQPKp5oJrWVbdporGRf+Ijo2VJ529M9D+FCjJ8IKsqY1SGPeytGAPUcN624+WeOlYvNOcwx9jL+mJZnL8l/fn28eVWURsjAd0bSysSGwQvKnk48D4UlNqSLO8kMcaoGTII5IOO/qKtWLI3wMoyJNP9HLq9DPJbMkMYVjP0UYIBPIx48Uat6OHt2nhube3QPsULKJWPdkgfd6Z9/WoZ9YmuYAJpWfAeNdzcDHcKQfUnCyDJy2xxgdDxn8K0rDBbyY6iMWTKjKZIg8aLnH3eBgdevd5Vaw69d6fM6WcywB9y+qo46EEZ7/OubW5lcbUQnIdck+PShbe6lcMSQCQeOO7FGrHDgdKi2m125uV3XFzLISUbMkhPXjxqruNSd7e3TncsTRn8vwrVNPyfXOeB+NMjTohHlVQlSc7mwaWXUEikiXUkittCgt1LeWKZ0CyeH0g06SR922WMYXp17/jU1pYGaURwwhs4BOM486vj6JixkikecHdhhsPh+FVPM+R0hkP2t2gkl2xo24hQCTjngZ56V1Oo6ltvXmQsBPyue7IyB8DXHizFtfJcHcxTJ9Ykg5q41Yfp1CyB9qIylehIUdB7q0Q6nVbXgoyRpF76RSpPaRI7Z+s26FSvUEAt+C/KpfRe47W6QELksUYqeMgHOB7hXPajqE76ZpUmfWQlcFSOAWX+EispqculatvRsCV1lbgZHBU4Hwqe8rv+Cm/lZ6Xp8/1i3YkAbJHjGO8KxH5VNPJFFFulIC7gufMkAfMivNYfT61t4ZLaA3TGWRpVyijG5i2M59orF/8ASLbtbpai1uGEVzHKzEj7qsGK+0kVCkvZfrR6Zs5PGPOsLFsJ2ng84PSvOZ/pms41zHo8rc49ecL+Rqqn+m28DDZptmgPc85Yj8Kspjnru3vAwfZWSDjg4NeOn6ar4kfoNPQHryxx86Vf6atUZRs+pIf/AEmP50UB7Zlu8fKsDd16j5ivBpvpk18g7byBOf1bYfnXX/R/9JD6vG8Gq3sc1zvO1SoRtvGMAYBFQ9iUju9ZK/V4gzYzIOo4PBqjjjR5GUdWbdgnvHnV1qsqNaRODlHcEE+w1VRSNJKkUiszbunK9+eeee+tOL7DPk+46dBtGCxJ862Na4JHBrG1l5Bz5GspeR3lja38DQXcCTRt1Vxmq/SPRuw0Ge5k09GQXGNyM2QMZ6d/fVpvzxjkdR31sCSOhqKV2TZyqW9zbM6XQ9ctketkYwOnl1oqx1g5u1/9MfiaKmTt2CVKjzTVdIitr+4u5lghE00kijeTLJg57uFHPf4/CvvTa2sjzwgzSy+vIZVG31iBjA8McUhrWq9nrl6koIMV7IpJP6pY4+WKpnvrmYohHWIoccDOeDS9nFHd7lWlWXMmqzxoVjcxAK64Q43beefH30jcahvZmGTujWQE+IP8qTlhuCQxKnLE4U9Nw5qSO0m2AbzHhcYUHn30d+MVUR9Ju7TyEyIrBEl3F3G0YI559tKbZ2BAwAEAJHkatrfTbi6YR7mZRggE8CmG04QDY65Oec9PlWaXUPiyaKm3015Od5+9kc+NOw6aiAqSgKxlsMwGce0jJ8qaWEH7m4IPCgxRggld2OlUvI2TpFEh4Lxr38A/jTBjDAA5zjoDUm0sMIuDW5idQHVRkd5pHIdRExDBuO+RwPIZP406I9LEOPrjISMkmDnPnz+FRrEAdzKreRNZeASDiNx/y4IFRqJo2ttOWVs293asnOGMmGP/AEnoal+y7wSHYsgYLklWz8CD8hSS6Z2kmBL2WBklyF+BFW1jdXUcIS3lkCAcbsNnHzq2LfhisXntr6KLE8t2pYDZuLcj+VNSyXDT2bPJtDBcn+9xg+zmmXn1R23s8jLtOMAAj4AfOoEilVSHJAUgB5TgDPefLiicnF7Gabdh61xbQRI3O99wPcMZH4Gl1la5lUSclAQDn3j86y7rZpHmTIZ2xjvGPH30HYoUk4kUtwBwRnr8CKr1OihiH1SISLKrHG9pOv6pywHuyar5bVJLTUnYn9OsDqR+ru/oVbzmNbWZi2BsCkju4wakhiheyUB8FQi5K9doOMinUmtxk2tzjbbTIYtsk4YjG7kd21j+VZfSIDcsqchQMZ/WGBzXXz6faNcQW8lxHbrKFUuy5C47uPHOPfRqHoVfalCZ9LWO9ddqm1in2y4AwTggDHTvrTiyapKy2M3JnDSmziLKse/BxnOAaI/qzruMGPDwrXUra9sr17ea0azmThoX9U+3k80vHchPVkBJ/wAPdVzvwaEWKxW5GGjAB7xWm2OOdTDIVK8hhwQfdVdLdTSNhGIA4GOKnsFka9gtpFO2WVUY9/JFQ06Cz6MsZZZ/QbR5JHaSR4Iyz5GSdvXmooriKF4pJWKIrKWJwQvOevQd/wAKS07Vll0GOxgh2x2DrAuZMsVCnBJ48Kp/SW9K6beGMIR2L9OOg6HxrfiVYzLPedHp/wBZUlcK4zyDjg1uzkrj7pPQkcGvPfQj02tr+0t7KJws6jDWkzc8d6HvH8ugr0C2u4rtDs+8PvI3Vax2jTTNBLKh2yx+rjqK3jcP66MCKmIwPLzrRezf1kKnzBprIKfVWLXKk/3B+JorOr//AJS5GPU/M0UjGPDdeiSTXdTOxu0+tSHceRw5qGLT1ZdztnDd58qt9aVV1e9OPW+sSZA82PNKDfMh2PtA6jPGawynuRTZpHawhdrMOB0BFOWg3AIpJPcDyKggiG/aZRITyF4FOiKVVXdDtLdOaolItWOtzYtIXyeuecDFDmQpzjjxzkVlYwTnDe0d1NtaSRKvaELkZBDhvjgnFVNlgiAGU7VBA68VtFAXHrLT0lvEGVYGklYjktHtwfIDNb7Am4OPWHB3cEVDnQJCK26Ix2YYKeo76lSFmwVGzA8OtMhEJLKPh0rOFZQDjajclepHv60upsmhEwoFYlcuT90Kc/hitvqr9jvARcjpu6+6oruf6rdJ2gzE47vvD3edMiOG43NFIrewg1fLFkjBTa2fkjZuhCSJsgM6gHqck4pNnugwWAs4TvUY5q2nBRCo9YgZ7xScMqyr+h2s2Q2cesD4U0FNxcktkJJHofofNBLozJeFEuZgwDsBnG0Z9nX51zWrej2sWbzl4JLmORW3TRqzD1s/P/aqqLXbqzieP/hvuJDBMg56jBq5sfSaS61JXiZopHgdVycd458uhrpvpLxRmyiSUnRzl6kwsdl1bvDNFHnEgIzz1rN9fRHTI2H/ABFbBHlxXTwelF3FazwfXW7QSHO5gx28Afe95paT0lEXo7PHGmJUDb5GgT9JxycjPeaT6GWnV4E0xOZvmX7PVwhKShRwO8ZH4DNMxrPJp0cFpa3E75LsUjLN0HcB5muj1LW4EurUxW0O+OMNEYo1UKBz3Dnp0qGT0m1Frx5JtTmiGGQRZ5wRkcgY46eNWLoHJKmFRSKltE1O91A5RLeK3AEr3TiNV8Dzz+qegPSuptJNJ9F7iS/mu1vb4IWjS3P6Neo5Pea4swmTUPrNw4CzSNw7liuc857/AG0tqtz2RADKpMTj72enHB76s+nw42mnYLZUhf06upvSP0liuhDulkjCCOJcnAJOPgaal0DT/qarMIY96lQ0ShmXGMkYYefXrjwqvRZ7wyTW04iCxkNuuFjLrgZGM5xmra8tTa6ZaSwRtIssZcYPd3Z934U0OqxY21PyS7OZj0eS2JnDI8SSFGUSKXYHv2E59/dVg1nNJqkaxaaQ0eyZWXr3Ebs48h3VNLYGfSxfMQhMr8HjcfVwPhk1YHWVNvHazLHNJHEGaQIMgBc8kcnurJLqpK44+Bl+52cEc+m6Wbt1CC9MciqvO3KEkeeDVBrtyTpdyqqcPE3B8Spq+1XU4j6K6VIsgIKLgg/4ORx4Vxmq6pb/AFOZBLwE646Vrjl/p0I43KzjWubuNgysYyhypUYIPtrt/Rn6Uby1aO31nfIqcLdoP0i/8394fP21xE2owMTgbvYKTkukbonFZY6vJcfUOl+kMeo2aFZEn7VfUliOVbjv8K2W1JlWcYRVYNgE9Pf15Hy868H+jLUr6L0zsLSCdlguJD2sROVYBSenjxX0C7HduEWCF6d2B/3rRjuiqdWKai5kuAxzgqMZ99Fa3oAnAzkhefLk0UkuR1weW6laB9ZvWz1uJDg/8xqGKNEOxFG4nuqbV2dtau8AKBO4wB19Y81HEHbnAJ7gOtcid2XpUSbXVUDqQh5B24z3da3MZ65OM+q1CxSgkFCCPditVilkmZGJUpzjyqolsmgYRnaF3eOKkJAkOBtBHOawIt4ILiPjqBUsUCM6xyNgHA3txjzNVtrkkd0qO1N7EZ5l3k/o0fOC3GMkVrq01w91H9aj2uU7s5wfH501YyaRp6yNJJJNNGd0ZMZwcA5A8vMgVU3N3NeTYdkXDFzjrzzz54rPBSnlcktl/wBsNaWzJmml7PsdzrEx5jU8E+YoM0SoVKE89/8AtUN8zNYRuCxY+tk+yoJJAdNebBdgFZSpI2esOtalGxHKjN7o0d4yXCTAM57MhlPAHOfbzii0sIrNZBHE0ZyV9Zs7wOhIxwaZjmkKtHhtuDkIecY6+6kHvImEG28clYFaUnnJ8z488+ytuOfUZsfaTdIrUkpWMyqHjKnOCOSppaOQ2TTSPbJIrAlGOcflz5d1OzXawW2Usw4IGZFZju78dSPgKzbWhuAxftdjoWSPG3tByOD0BySOnStHRQzwjJxSafsXJJNi7wW72peW2jBOW2BvW2nofHHXn21XF5EnSe3imWWMYGWzgFT/AL1YQTKJQEZlnVNpAB+6Tkjzre8mEantJliD8nz4wT7cCs8u4sulqv8AvAmvmhKW6VISZExNFDsKlAQxyRnPjyPnSMt2rQLaZk7Mk7QBwyt1yPHPT21YNcWUiEGUbWIQbuQTxk1meKDtRPldqxBVbGFB4A/nW/D1EunjoyQbb9lTk2JtNNqEVsY0UzMrxcZB9VeD14pq2tkmZe1Y/oxh/Vxt5/HH41ra3h7fCRgMTlOg57wfOmIZpJNRunLqICxJXvyeAPnS5fqIylJfGt+f9ENutyKKOzaK9LRkoUZdrv0I7h4dKSt9E0yW4j7e7mj7TcUjig3jHXG7IxViIYv02FBVpQW8yepqR4RH2cPAZX9QgY691c9ZZJ8kKdbirWemxyJ9QM8iGNlk7ZAvPTAAJ4/HmmzdRSadCrGKNkG0rs2gcEDAHdzjjpio4AAit7Qc++o2TOoMgOS67kIHf/WKtw5Meq8kbIcrYutxbyCKEQBoFPqbzkEk4OefZgU7BDpCwyzRRs8449QYwozwSe/1RwPCldS0+2s9UlkEztHDIqsoHORwxHvBxW6oe0eFsqvRgAAc46k11IvpptduPP8A7/3kbUWN19Vmht3VWGU9ZcZHK4PlnBNc9qdhaQ27ExAJ0YnHHB6/Crh4bMQkrethGIBYMOMDBJycZ57+74UVzYTzx3QluP0c+BufJCnOeny99YZdHkxStvZ/uXdw5udbJWYxRu//ACqAAKRKRMNwTA9tXl7pItZdgBXCLuVuuSM46Co10zMfalPU3Yz5/wBGpl/Tbix+UWP0YoP/AB9ppCjguSD/AMjV7+Ssx28kr0UADnv614r9HFog9MbdgykrHJwB09XH4mvY1wsmO0AVuBz154xWnDvGyqfIvdv2k5OxV7sA5z50VpNL2txINwbYQuQMZ4B/OiolyNHg4G5mmtdUvXiERLzyAh4Q5A3HpuHHuqCC5uraQzRFVkJ64HHs4491NX827UbtQvSZwcd/JpUKSOgx3c1xZyeqjUlsZaV7h2eSUtIxyzN1JqCQmOWKfJxna3s7vnTMUIyC2FB99ZvoY4ZRGHDRzLtDgcBuoP8AXhSL7txZr4m4TJzv58AKIvrEN1uliVoSnqZBPfjPyNJNdtDAjlwMeqyE8+0ewfhWl7rG+1gR3MNxC2xlxkHknp5ZHf8AHpWzpeiy5r0rbjcTuqrLGNvrM7xxESrLtf1T93GBgfD40SJb9vFNHtWSUBCAfu+33VVmVbWJb1IGiOQwQNgggL6w8j199bx3PbIbtomG1gpI+793OR8RV2To3G5Rla4/kzPI7bN9V7ezP6Nttu5xtAH3u8g9w5Hzqvlv5JESAIjIN2GAwWBPf8KcutTtbwKzNv8AVB2lSD1qusZHjve2UKUBIBK54/2Ga6vRpRwVljTXtckOVkwuJ7oTQozzEKQDtCnu/wBxSkNjczSwoWZe0Azu44H+1Xdo6tKssAQrKpZmAxkZzkCsoVWFZu/fiPdydpGcfIVin18sTccKSRGtWbJp5tbCGMStuSQscHAYZJGePP41tqA3NAFXsnV+4k9M9/v/AAqN7vNxGMlQ3rdeMnp+FNW8VqtpFHLMWkd1GWJPBZR78nIPsrEs+aUdDfLsLtuhWOxvdTYCxt5nkbOXijPA6Yz5/wA6tx6C+kt0pkMdrEezCqs0vKnpxgHPHHNdPeemtto2pWenSQAJOAAUwqxnOOf64/C7m1q2jthKw5PO3cBnr358q62KOXCopDJJI8sf0N1jTbaVrzTfrBLZDRESdOOg5A91Q/VCbB7cxlW49VhjBHQfOvQrr0kuDAskFqUi9U72Oetcvr9y819DLKGWaSL1gVA6HjkdeCOazdZiyU8rfkqlJeDlbFDaXCNnMSSKzZ8O+siGIXU90skr4chY4o93ByQSe4cH2Y86mnjVZGiJI3sdpz3cmtrFQvaKH2DtNmSOB1H5mqo9ZJXKW9qgUvZPDKDCojViJHKntAAeVzwOeM99FwspRJQwZl9Z1Ucrg8ZPjwflWb2YtdRysoVV/RjnkY8/LNMXL9mRlBsdcMR35GT86x5ZwlJPHGiJUnSMXUCpZBlzgsfmAfyNaiDsru3MzDMeB04Bznr5ZNORhZbGO3chWUhxu/WAyPmKTmb6wkrAYcPlfcc1ni29hLoili7a9uFiBZnQA5726595zU01vmefI4YnI9+KxvwpuQFDlwgY9Djn45AqGW8doJJNxV5JfVHvPH4D30y1eCbJLmP6ukcBYFNu5gfHn+vfWixQytFAQdhcbtpwcZ/Go5GZ5cucgZyT3YqR7lD2QWMI8UYVvN/H41ZcnGmydRHrFnHJLvQD18lfecD5A1XajDCUVEAVNxZVXu4AH8Pzqzln+tyBRIpaP1FVTyMDA4+PzpzTPQLW9UkMk0X1GI875zjjyXr8cVMIzk992a8btbkf0e/VftwrFblZ0gYvIWzkZAwF8yR18K9MSJ51/RRnBQkZUqCc8+z2eVUei6DpHoqXltjJfXbptkkZtqdc4A9o86sX+1NWXCN2UB/WxtTH4muxhhKMPlsLKmwlR0uJTJJG7O+7EZyF4Axn3fOio0szZIIzMJi3rbguB7vHpRSy+4dcHm2qyMusXoCAn6xIM4z+satrVNEs1s5725a7OQ8sSxho1GOjA9cHHTwqn1Mka1fYBP6eTn/qNaWyBm4JUEHPHka487UtSdUWpmO0kuNRW5hSK3tZFA2xk4AHHQ85qeaeVwbRsDA3REclsHj3iuhg9F4Fs7ZZmmM8pZSUIKBsEjr/AEa5y8hLboJCyTW5IUlshSPypPrIdTKl42CUXGO4pKDclXyV2vyD0JOMn41FHpcgkJc9pGuS2T39Knil3q5VSh/WVh909/8AMU1JKYZRC4ADDJI7zW36jLGOiLpGHUSyCK4tERum3aUB7vb7D8qhjcRQfUkyqxudpyCfujHPtFRQswlLdY9wXPmc/kDWV3Jcsm4FSBIQxAJx09/NZ90Lqdle0E0fZ7mImLbW8COMCnbGKWLtYpznIOwg9Bg0SgSXCqzEFT3jvGM1Nu2MjbfWYlSSOhHBrRk6nJkTUvIXsZ+uqLsHcASeCByeOlYkVI0LEBdkhhwO8+P4CluxMepx7gMfeA8RjIqUM8lpcTEb8Zc5GTnju9oqmMbkl7INJ1d5EdhgMdqkcgn+jUssu+GK2DhJWl5OCdg/LkZ99Vp1CTgdmmRnOU+8ec5+PurSxJ7dcNhjx5EEY/Ouxk6TFgh3E90O9uDW8luWuXiuNzTI53mXltwPiea9Qtbwat6PwTyKI5HGyQAZ2nGPLvqj1rRhc63LOFBM1sJd2enQEn3g1a6ZCYtMNqY0w3JdTjn861LqO9W1UDexiG1l+qwN2YikRhuAPDc+I+NVXpHPBDdWkgBICSJ0x029atoFEUseHbacjqOeTyc+3+jXN+mxEEVhBGAWj7QFseG3gn4/Cq+rjeJoqqyuvZGSWVuCEQMPZzTemkC4kLKGQDfg+wk0pLKBFaXT42yqI38O8fjUyZWR44yQWUKD/wBQ/KvPveNASyETW2HblmU58z3/AB/GmL/L7Y9oBRgpx4kHP5VX3EqxypAPuxYcj35qeG9F2omY4Mkqv+NJpezBjlrKHs1kkO51JA8uP96T064P1grLjG/b/KtVcRQykf8A7GHNJxuYgJAclu7z5qYw5Asbx1jtoIyduC0mD/ifj8BSgIlntI8ZVpRn4irODQr/AFuZZooxDAQuZJjgAA56dTV1Z+jemae8bTu95LG+cL6qj/t/QrRi6bJJbIZRb3OZFtfX160djaSXBPci8dD1PQe+uh030DkWJW1q+WFlIzHAdz+OCeg+ddNBdTNEsGn2oijToqAAD29w+NMJpss7gXcxLEZKQ/mf69tbodJCH3stUEJWn2XobGPStOAnk+9If0krfn8OKb+papqPrXri2hboM+sfd/Xsq0s9PW2b9FEkIYYJA3Ofaf8AvTDNDDzjc2ME9T8au1KO0EWV7FbTTYoEVYYs4/8AMm5PuH/ap5TbwYad+0ccgNz8AKhluJp3MUbdmvfgc0oNOd5iTIwU8lkPPvY0ab+5k/wa384uJ1cAgBQOaKjuYUgkCJyMZz1zyaKqlyMjzLUgi6rfs4Zv07/d7vWNVlxeInqwEoyuAwI6j2+2rHUZmj1e/AA5nkHt9Y1WzW7+u8LIkj8OzruyPIZ47qw4JYozbyKxpJtUi3j1TUXCks62duVkAB+4SQMDv7zge2oUjjV5EGWOTgg8Y7jWlrebbSSFzkbxnHcB0PzrVpHtZ90ZAO0qAOjCszir+MUilTrk1EYWXtF4OCGHjWL9u1tbebID5Ofic/lTEqtDmJ9rDcWWRRgsCoPw6VXzuewkjIzskyD5HmrEtzPLkFmHZodx2swJ9oyPzNEshZ1fnKgfKlpHb6m3ZjMkZ3AePf8AzqXtN7IuMFSUYe05/P5U9eQoYt70pmMjdHIQeRkjzFOoVdSFIO7JXy5yfwNVEK/qN96PIzTOmDEUeWOEkbbn4fzpJRXJDHmRbqNChzNCAMjvHHFLpcdhPc7MhGj5HdyvXHd3Vm3inEktxCwABXdnpgMPy4rN/EzyXMqBUUwY2gcZyKWqJRBcQrvtlDoSpOcfrbsfyNS32mQwRx3UU5NwJAJYjtGM9MAHJHnjvFQdkWEdz6wxgcd2ef69tGrKYb1reKNY1gfBkjPOeh5NdHp8cJqWp+Blweg20kchjnZi2+0iyCM+38fnUsgjhidIuXZSyliDjnjA7uvwqi0zVpb1IoRtDxxBGJ79uQDx4j86vjKxsgXLoZF9fax9TB6nPf7/AOda8LTWxPgVeXs12PIzKx3GTHAz3Z/7cVz3p0ySQWroC252Bbdnnb09vnXShZYAEdxvYjbu25XnjnHPtrnPTSXOmW7SYBa4zt6FeGAz48g81d1G+Jla5KCMif0awTlopCOfMj+ZrZL5IIjeE72SPCr4t4/14UtpRL2F9DketGGUeYP+4pnT/RjWNXtWSK1aGN+VkmyoxyM+PNcOONybSQ1C7TLKYZM8sNp8+c1LY291dsYbKCSVklyOzXOOvf3da7PS/QbS7OKN9QuGupYzkqp2p5f1mult5oYFFvp9usSDokSj8hWuHSSfJKicpb+hd9dtuvj9URjuI4LHj+vGr6x0DTtNIMEMTMvAlkO41cpayyjdcOIw3UZyTTUdrFGD2UYBH3WkHPw6/hWiGLHj4RYopFZ9k3M6A7sLjqy8f17qltdIgBYndeMfPEf9fH2VbbV2CSZ8jphyMfAcVFLqUUOVjRifEjin1SlwPSRtHECAu5VQDAijXaB7+v4VK08VvGFiUYHTaMAVXmee6wIkLqe8cAe2p0txHGXuZBJgcgHgVDj7ABftLNtUFj/dUce+tuyuZi24BFznC9/vreG5tC6pG6IxP3cYyfAU1vDYZfWXux+NK5VwiUVtzcpZhVlDM54SKNCzN+ZpeQX1yu6eYabAeiqQ8rD+Ff8A5e6rdp1RN7+oFBJz3fCqLUNZ0sq0iEXEg43QuCBzjPnj86mNsG0gmht4ZMW4fDDczOxZmPiSfd8KKzcKiuoRy3q8k+NFVS5GR5nqqf8A3a8zj/jyc5/xGlycRdmeufVYfMVNqo3azeA44nfr/wAxpRyYwHbp4D8a5DXyZbLi2ERNvc7+Asi7fAbh/wB61kjlQSQyBhPC20ow6AYx86nubZ09WVNrFVkCt3gj8wQaVkue1fec7iqhiD1K8fhirUjC+WOXd2ZoY2eNRsCIuB94AdT5/wAqQuXysg7iob3D/t86ku5CbVGXkK4z7Dxn51DneN/evB8xUpFYW8Ehkz6pXaG69VYYGPHrWIbW4huYpZuVmVmU+IB4Ptqy02IACRSAY0IHsxkVAgiisJ4wGM+8ysxOScgg/Om1x0teRk7VEUVnM+Z4sON3KA+tyOuO+pYMCNSo6Pz5Hn+dLpkxhNzDYwO4cZxTNtcPOJBLhiFyTjkjPzpHYgzZI8kxghb/AIitkHvxyR8qWuLxUiljHQsOT3ADp86jsriS3usKcspYjwII4+OaxeKrSTpHhlzvUY5Pf+B+VKo/LckZtFD2ruXB7Jg2D3jwpW3tlmsrqXLDDoSp7vWwfxFZsVNxbSIpALR8Z8cEVLHLnSr6MczTBEK/4weT8KlylFNIZGdGuux1CBi7KX3n3hq7uN5pLbbFIuWVc8eqeeM+dcZaejl/fTW8tuUSCMk9p1LZ54Ucnnxrt7TTLW0tzG8plKjJBJ693A/M11umUtNos2oVkmLzqWA/R5G1AMju6dwPtpLVdEg16NBM7wW6OCkhI3BRnIHtyPE8VayzKj4htgjHoxyx+FbDSr24bfMxiU87pQSfcO6t8tLjTK1FlbZ6RoulbfqVmHbHMkuSc+P9Yp5Bf3hCwgmM9/3VFWtjo8PDJGblv/2P9wefs+NWkduGYhySF4CoMAe/v91Va4x2iixRZUWukiPD3MnaN3oM4H9e6reKNVRkiiWNeg2ju8z0/GsTTWUBw7jcOiKMmoZLiWbiLKrnovLGkbchkkhjtYomJwMjqc548u81pJeDaVjCjHe3d7qjS0u5Tlv0S8ZZqZW0ghUMQ0zeJ4pXpQ1CjQ3F5go24DqzZGPZTMGnxAgzN2jf3R0zR9cVxttka5wdp2HEa+1z4eWT5UvcMCGN7c5QHPYQZVceBPU/IHwqNTeyChltRVJfq8EXbMMgxwettP8AiPRfefjS7NfP2ZnlSHkn6tF6xbwDMeT7gvv74G1PEIitY1t4lOAiAD/tWbWG4M4mZSsXLc8k+yjTW7Czac9rtWMMCMg88r0BJJ6eXX4UYlsk/wDNEfqtggkjHHRRz3HnwqZ3DAiNREzZKMV7+7I7xz1z391LC4mb1CAH29qeCoJJ6bc56edHIpz2uapPfTLFLK0cUcowhBzkAcn8cezxqsCyi4x2cci52xAs6n2+XIp/UFeG8uDFHgmRQ28dOcZPwNQxLFPcRqzFi0qltwPHOMAe+tsUlHYzt2zsdRULLGAoU9mMge+itL1zJMD/AIevjyaK5cuTauDzK9hMmtXuDuPbvwDz941mCzlnvIrWWN3DkKyIvrEd+M9TjNL6qu3Vr5mUgGeTB/6jTfo1LB9rRPdXUttEik7oz1PQD2c9a5ajqyUWPgVvrebTrn6pcqQUIKMSD6p6cgkd+OKrZgILpuSA2HX2Guj9I0W3C2pjZgkzdnIATmJvWwc+DZrnb/11jz95PVOO7HfVklUqMTVMYQIUaNsZkXAPd5fjSkR2zyRuMZxj5/yNTxsCUV8YIyp8x3VHextBNK24MQUO7GM5zz86VehKJY5Xsyqpja2/cPn+BNaTENc53YR4jk48eP51rNNGkaTtnO5cHPceCPwqaeIyWe+MfpIwTjxH9CjhgQRvi3lc44QN7+RUNvOIywPAIZT8Nw/CsyOBp07dGYAY8M81raBbmO3lKjDYBHln+eaYmhyOJBbysM9rCvJHUqTnPxzUpEb3O+ORQ277p6H/AHpN7iRGkmjHMcmCO5lzyD7s1i7Ijgl2EhXG5G78Hp8DiloWizs1szLL2jOhYA7VGAwJ557jVxBHFDIDAqxTJKwldeskbAAE+PFcvZXazyxIQcSpuVgeM45FbaRI9tc3NuCQUO+IdzKTkj8al7JhTO70RZ00wQxxyNtdlYrgAc95NXEVnBEuJ51TI+5Eck+PPX4Vw2nemi2TvZXaSCCeTd2kOCVdgBjB7uO7nmu50n6lqsJltrmM4Hrpuy6+RHWuvgyp41Gy2K2PP4dZ1mOUwQzSoJX+yd4Y7jMJM9r47tnfVvbaxfN6WX0ks101hKLi2t+0BEKvGgKsp6bspL513Yt7e3X9DbKzA7t7jv8AHHj50sga5cxiIzlGOAFG1Tn4Dv8AjUtX5LbOR1DXor70Bsp7TWrg6jbQW3bNb3ZDBmKK2/B5PXr31rqGpSw+l6afPqsyWcVvDtWTU3iJO5snB/4hPGckV28OjwDiURKD1jiQH4mnDb2UKBpIYY8HglQWPvNRsgPOvR5r+b01FvLcTRQPe3SZecskgQD9GEPAIzuz4A1baxfHSPTi37TUGe3Z4EW2iu+yeEsSMtHjEik8k9RjyrrDeo7YtrYddwldO89Tjx9uKzILDtlupljnuE4R3AO3/l4491K9TJtHAW2u6rrer6pFBdXaLqkc6aedzJFG0RwhjboSQGJx4Uq+v3es6BNq93dzxx3GoWkEUQlaNAq47XgHvYuDn+75V3s92soRURU2n1QFxjxx31FHpU12ux0SOPOfWQfECmUK5YWclLdXielGqJDf34jhsxNBbm6dkDtv42k4xwMDpVTBdyy+iV7dWWrXNxPHFavN2khIikd1BAbuzk5Xur1G2tbO2JMEHbXGAGkODj2t0HzNZWwQoyyLEEZt7RRKApPn4n+sUX6A5v0Oe4a81hdQQPPBehAiSGRIx2anCkgcZPhmupYsPWnztA+4BwfzPyFSRxJCvqKkIPXYOTUTGOXMYXIPUtyWFQAsZY4izSsgRDwrHhfPk8dPx92FdYhcPFhMknJYN0x0GeOK2ltkEnrosnqjKknAPTg/LnwrG6ONEUlAC2whieScnj5eymEOX1CVllmmRtymQs6g5DYOeOfI8e6oLDeb62juHXIlUeouRnI4re/cC9mWMEDtWYg4IY56D4fOtNL7SbUokRmi/TAb1OcZPUZ4+P8AKt39hm/uOu1Bi1wNy4wuMe80VX28Elt2kMx3OjkFzkl+BySeSfOiuVLk3I861uUx6rdhuVMzgZzx6x8Kl9D5bqTWJIrOGGV3iIJlPCJ3moNVQz61fbC3E7jbyf1jk05odjam723Ny1kipuM6t2ZJ7lB9/XFYMW2QlstvS3T7n6vG88kf6ONmLE4UgFQAue/GfPArhbmOR4yA21l6EHv6ivTbnTLC/wBHniDXF7EwJ29uZCx8FYnAPlmvPbrT7m2AiuYJYJtn3ZOrL3cirssNMrKZqnYvbTtJY9o/30IPHiOv9edOagyz2ayLxiHBHsOfwzVRZTnt3hxgMueneOv4GnYJfUlhY7gnKg+BH+5rPJblbVMjjiF2HsnypUE/In8RmpEuXgvFhz66RqQR34HIqaxCPfxyLjKgpJ4kYOKU1BTHd/WUBIU4fH6vT8qOXRAzcRRTLMkPAliLqPBgckfOtdOt1i062nySm9tw8ien9eNYiIivFXOQTvX39RW9q2NNkgOVFvOQQDjKk/yb5UPYjwL3G6DU1XdmC4U4Pt/3odc5ibGGTbj/ABD/AGx8qn9I7cQ2NjeREGPP3h38A/jSzSiRA5X1SBJ17u/n5+6pi7jYfubWaxwX0Ue0qFZSn/UAD8yaljm2XCXCniNiCPLNSalCvZLcQ5yGAAJ6Dj86roGdIZe1i3KZGYDPXDZ/I/CpXyVkNWWN/axLqEibSDKBJH5MOcD+u6oZpTHqvZ20zR3IcOrKSCFbvB9v401q7KbSC+hJIjwQD1AGM/I/KkDGRqtnPH6w2hNxPUc4B/8Aj86ISdWTF0dFp/p3rlvI9rfTi6hRwv6QYYYbxHUHGDnNdXY+m2lJZiG/c2cjBnx0jbJPQjpjgYOOleazhTqEkRYnLdoP8Stg49xpLWbtUnjZiezyRkeX/etEMknNMsUrke72jG8gE8MiRW7L6r7gwPs7vxqC51G0tZmMQa5mHBG7Jx/XurxnR9XvbBEm0+8KBT0VgVPtU8H3iur0n0shM3Z6pbHYSMva4XPmV7/jW1TT5LdLOpuNTvL1zbviMMcCJBlvZgcD51c2GjlUzIBGW6ljljSemazos7mPRuzmlwCwB2soI6nPPd3A+6rCK3uJHU3JEoBOVAwnlkd/vz7qdv0KSwJbqxNjEZpOhlz6v/u6fDNNi2aYk3MnaKRjsk9VB7e8+/jyrGRFyV2pt6lsD4UlPqoJ2wAsR1buqumxizkZIF9ZlRQOFAxmkWvN7YijKg9C3f7Kq3nlebD7mkboqDJI9g6e+nrXT7g7ZLphCmMbc5b3nuqdKjyASSuxIMhJxkgfnUyWpCCct6xI2Ljj2+2nYraGPCxxgAc5PfVNf+k2kHU10iO7E964P6OLBCYBJyegPGPGo1Xsgolkue0UNFG25MnGQMnr/M+dajZHG5kmGFb1i5AwR16YwMfzqMbmcJEFZA+SzZYMc42nwxx4CpGULG8axDYdpzvydwGcD5dcDimEOOuVjN2VSdGk3tiRACxAJwARx39Kls51XUIJWbasbjdgEYwPx4/rNKTZuJZC6rIdzL6p2k+Z55qt1G4ktrCWdWEc8O0oTzzkYOP9/wAa3P7TMvuPRZ7qK8cTRHIK4J86Kq9FvRqOlQ3aurCUZ47j3g+w5FFcqXJvOBuoZ7vX76MyssYuZckDPG492a31TFuUjSFzhNqkrjjz8+K3ubmNdavklKAfWpOq8n1j31W61qka7Y4WB2DcSmCD8K5qvuWK+T0P0f1e41a1bZFDawQKFLde4EALVD6SaTLPPcX/ANcm3W8WFQx5UnJOQBz3gfz61y2nzPLbmSL7pXO4cEdR+Feg2GraYsMdtaWU5u5CFWNFBLkd5JIz3nnpXSaU4jVZ5hLgwNexrtwNzIeqNxn4jNZSVPrqOB6jptYHw/rj3V6J6R+jd1qDQyRyLCQjCRDHu3Z4xnrgV5hqNrLpWoyWMsimWEjlM+7rWWWNorcSxk32V5EwY7HG0nPGR0P4VrcTOmojkGOSMhlboe/+dLXF082mCQZMi8YNR3c6zrFIThlHrc456VWkV1ZZSp2kMMkO71BgZ8D0+dMCVTbFjjEkfPn1/nVRpN12amCRvUZsA56Huq1uIRE0qqRtC7l9mf8Aelap0VtURuDqHosLVcloZGYD29fnmkNKmS5jWJgfU9Ur37SMdKlt7j6mhcfdEoLew9fxqK8X6leJNHtUGQ8Djg9fnUpVaG/YtpdpsYM9GlKH4fzNVq3HZyRjHJBb37j/ADpq/kK2CsTwG3LjxzVTqU22QTjOB+BxRBERVnQBO3snQYMTLuTnoccj+vCqrS5D9aigk/8ALccnwx/3prTLlZINoIwMt8Rn+vZVZcTdmnaR5DdmWBz4URXKBLwZMxnv4LpG4BKjnqA3T4EVB6RSBpBEpBWP1BjoeMk/HNYtXGMKD6kxYeRI/DgGldQzIkQH3i+MfGrUqkixLcp4Z5beTdDIyN0yp61bWXpHJC2LlO07t68N/vVPKqrIwUkgHr401Zac10C7EqoOPM1qLjoLbUo55o5raZkkjXqPVYHNdro30la1piNHdbdQjBGDMcOo8mH55rzeSwFtAz7tqgZHPU1hNVkghBH6RT1Dnn401knuVt6b6RqwLy3RhYY/RTeqSfAdx+Puq/ttNvLtRJJILWFgMbMF2Ht6Cvn601e0uNiFuyJblX6fHpXVaf6R6tpLlrG9ljjHSMnch/6Tx3U+t1SF0nt1va21jG3ZRhPFupb2mqvXvSnSdBjDXdwDMR6sSDdIfPHd7TgV59qv0lazdWEUECxWchT9LLGDub2Z+78zXn+oatHFI7zytLMxycnczHxJpa8sDsfSP6Q9X1ZGghkNlanI2Rt67j/E35DA9tc56IXZi9N7SRGBWPfuPcBtI/OucOqLdNiRjEPDuPvro/RWCMamsqbSFQnOeO7v7vbSp3JJEukj3BXjaMGFtvV9yjheTyRn51lLgNukJA9ZfWZ8HJ+Xdjzqu0u8LqsJlB6YCtg5wPeehPnTd2cQswYBVBYBh4Z46Voreim9jgZpGUzjtAf7ufb1z5Vy3pVqj/ZskMW1RvUkqPvc9/wqzu9QInWzIKhs7io56/EVz/pO9uYZYAp7SPDF8458Me+rsuRaXFCQhvbPQ/o0n+sejDuDkfWG93qrRSX0Q5/8J3IJ6Xz/AMCUVz2aig1Vu19IL9FYgi6kGPPcaUGnwx3BN1IFGeVJPrDv9lNawjnXdQKkKBcyZOP8RpJoAqklu1yP7uPwH41gb3ZLRrbXlvDM9rFJuhkU4UZyD4Vf6dqLQX1nLHI0UjKR2g5OQpzjx6GuZuNLk7JZUTs0IJDZ/rFT6deiKSwgY+ujdeh5J7+7rWnHPwQdvcekepXtzb21xqHYwyOEaURKHC+PA6+dWN/Y+iYKOosXnAEas36VmA6Zznnz61w085W7gkLKvrj7q+f9fGtNUn7ItHGXfqRgHr41pUkyDq9T+jifUrkva3EdjDtGYuyB9YZ54IArjdc9CdV0eWIQqb8yNysSFivPHHPBrsbr0s1S2t1WO6K4jXO5VLdPMc1e6J6S6dFolsbl5BLIpaSTG7c2Tk5o7cWQeO3enarYWubzS7m3UONsjxMoznxx/WKv7V/rtnE4YbsCNj3eVd4PSWy1e7+xzbxmOZGLtcgFWAHC4+HJNbf+HdC0yzYbbaBepIPQ+3NUz6dvgWUU0eVxkSR3VtINsgTJB8qiuZDd6c3Zks2QFI6+Xyr0PSvQTS9c7TVrK4uFt5HZGUsMMQcHHGQPbUPpL6AaRo2jvcJeTQMpXq24k8Y49gpezJEKO5xOo3YOm2qbsHaM57uOaq9UlZbWPbyScV6pZ/RXp72ivdyy3chGThtkeOOgHPzqp9IvRb0Y06ayglE4NxOsQihl+4D+sdwJ91NHC0SlRxmiXSGzuZHIyseAPjWkima2AjBdkJQBRkk17Bb2PolbWq21paWIjAGS23OPMnk9O+uTmutEg9KHtrGBOzkiOXRdoLg93l0pvp97sit9jjNPsr3t032k4AwpPZnp15+dPR+jVzdyF3JjXnYu3LdMZrrL7WLe2gMSRMZcHDHAAHmKotE1OVLU7pGLRuwYsAc857/bVywRUrbAq4vRqPSZ1lum7QSNsXcmNh656mrG7jtoLUlwXJ427T+NI+kF5cTLGZJCdrZCg8D2UXN2H044POwZJoaSHsoXuS9pIDx1Aqvx/wDT5z0qdHXsnLHGSevtpYbnj25AUVVZJHnjFM2upXdlxDMwXvU8g+6l8jpjNBUgcipAtL30iurxFUKkOBglO+qosWJJJJPeaxRQAV0noM7rrpUOVQwtuHPI47q5uug9DWK6wzLgERHBPdyKaPKIlwevaPqSQjBPrkY2EgDIHU/131fPfxrp85kjZgkJkBYgbePu58OD5VxtpOoQq/Ehbb1JGMdcZxjrj3VcW86wWsv6ZCDBJ94cNwc9/Xj/ALVpe5RwcKAJdYSQyblx0695rmvSObdqN7zj18fPH5VYNevb3IuCzbcYbAzx7DU1xo+l3VhcapeaoOzkkODCvKsckAqazy3ky9fadb9EH9lLn/PP/BHRWfoiwPRa7CnIF++D4+olFVjFRqCJN6Q30YR3H1qQMWXAHrHpzzSE5jtZfWu44ueFRt2B5+flWdadvt3UeWGLqT3+uapJdqyg7dwB5BPWsDVtjUWKqbvtJLZX2g46esT3/jSlzpl6pE4gbj1s1PDrksEm2ztkgduNxO7A9/T21bpd3LpBJLcRySsfuLnOMeHShtxFOfuX1J1MjRlgD95uoxzVhqF9BIDIJVYsuRxjqKuJDbsxZ8qQvMbrx7u6kmtYWSTsoEdSMHCd5+FNHO/JBtcSxvaIyKrExqWPXqB31roUkkujyq2BHbzEAjnzH40m2laoLfEcZdVG1U7TO0dwx76zpTXWnxyw3kRhErlwc4HTHh5Vojmi+GSb2c7r6QwM4xywAUZydp8adv7tkSVXdxkdWHn0qguLvs9YtjHk4lAyOODwat9UC7WLS7WIBHf3fOrozfggsfRTWLuPQGS0uJI9sz5EchTGTnnnnrVZ6SX1wLd5pZDLKxBLSnJb20l6MyBobyEg4SXcBuAzkd+fZ86j9IOzNu2BhjyOOmKnU9JD5OzTUppLNJBdyCLs+T2ue7pjiuX12YtcW3rKFEqspB8/maZ0657bSYAwJ/Rru7yfLr0qj9IZVjeNlwoVwQoPJ86bV8aIrc6ORjKhBYLHHjOBzn21QyXIPpDFgtwCCaekvN0UW1xs7+nXx8xXPTXSjVonjyQnHtqHO0TR01/MXjOM8DBx4CkNBmkYzMi9JD93qB7ajn1MtbsgViMHpxVXYXc1ncPIpxuJO2klkvclIZ9IJpJMO3CgjABrH1mKSy7NX5K94qGX/wCrw04PONrE4ArW4MNq4VWDnHIXnFVud8BRXrFnPqHcT0PFSvDhMMrbcfeC/nW4uGknWOJO0ZmwBjqTTWIVkETyGPjkopwKG2AlDENgLRj21rc+ovDhs93Wmx2SRPLL949APD2VBc3duYAsSZLj1s9VPtoVt2SIoFLDccDvxWZAiuQjbl8a0xW3ZuFDFSFJxuxxVpBqAe6uh9D5jHqkhGB+iJPd0IqkiG2TCDOOpNXPo7LFBqcjynbmMqDjIFRqpkM7+3uzIBvd/vBiu7r0x3deBTrOGs7yTj14COfWH3c8AVTx3oeDKdm/i3XmpJH2aZcMrADsnUgd3v8A6+VXKZXpOSuG5JLEnkE+NUeoEqAOgYk4q2k5OOp7sVWaiIjGCsgZweQDVbdssR6p9D39k7r/AD7/AP8AOOij6Hv7J3X+ff8A/nHRSjHOa+R9uagBn/8AJkz/AO41TPnJGKuNeRhrmobjgG6kx/7jVcChGFB3edYfI7HPthY9HaytrC3t+0UJPcBcvIPDJ8fKqiKe5t5xNCcY4APSmpbS5aHtWjfsc43jpmk5wI4iqE+eRVmrVyJROb68muCzSyNMWA2BfVAqzs5pZAex7MPtJJZgrZ8Qfyqt0a5tbS+E91aLcr0EbuV58eOvFMaveXc13cTWiR2sMvHZwIFwB0zUSimiC2t7m8iBft3kVeJG3Arj31YobG7LTPEruVJLsvWuEa8vIdoW4LYA56/jT+nnUNv1/toHTowYrnu4xVMsPmwLnUhbXEiwRrETHy2eRS0ek2M4w156+ASO4nwqCAHUSFfC7WOAhVRz0q0h0qJFEDzNOVOQOmz4YyfM1DehVYUVZtbPTw80cjRPgfcbqaUaGK9jJMTyFj6z7ia6dNHtI2Z5I42Qfe7QhvkajvBDBAEt41UO2cqnJ9nFSsvomjmZA1nEVhJVe/b0PxpKa2EhUyZOe/Oau7jR7u4btxHHCgHrdtIQPHOB0rnXvJEJCsCAeMcj3VfFuXDIJ8EqQsjBB4Vvb2oknjQBUZv15GAC+fNJI7hiWOT31N20rqfUZlHUinpklheW5hX17neQcLgHa3mMgVXy24QK3aMSScoUxt9+fbUz3U7W6rG7oSSSi8KPD31JGVNuS7MNo9YZzuOaXdAV0pXAAG4+VQFDkrzirK4EDzZiiMQAHBOc+dL+qWJAyKdMgVEO07snI6Vsiusgfgj/ABc00sRZsHoKkWB8YA4PWjWSJyBpSS7EnGPZUfY8DIFPtblRkgVr9XAZSwJAPNGsKIYrNZVz0OcYqZrJBES1xwp4SpdwVchRz0J7qhYdo/T4VGphQvhVc+B6U1YIrSMH8O+tDbl8D5mp41MbYx76G9gHoZri0G+FsgHOx+Qf6yadbXt9hLDdIyMy4LKOtV0E4wRjI862utrQSEHr0AFKptMl0yrursy5VMpF3DvPtpJwrL15FMSRkJjb1NLsOq5xk4wKuTvcU9f+h/8Asndc/wD+5/8A+cdFZ+iEEeil0M5xfP8AwR0U5J3dFFFQAUUUUAFFFFABRRRQAUUUUA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36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8E9D-C559-4375-9D6A-0CCADA8B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fixing the error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5DE1-2467-44B0-B531-80BDD3DD7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Yay!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also see your grades by clicking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915C-DF01-4E29-A2B7-5D3A6FF1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B8737-DB57-4D1A-9A7C-614DBD96906F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EAD78-2A7A-43D0-86A4-DEFAFE0E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362200"/>
            <a:ext cx="5524500" cy="69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A00D6-8CB8-4E29-90D0-37BBE4F1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79068"/>
            <a:ext cx="14287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Course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Blackboard and Website</a:t>
            </a:r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http://storm.cis.fordham.edu/harazduk/cs1600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online for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Lecture slides</a:t>
            </a:r>
          </a:p>
          <a:p>
            <a:r>
              <a:rPr lang="en-US" dirty="0"/>
              <a:t>Course materials/handouts</a:t>
            </a:r>
          </a:p>
          <a:p>
            <a:r>
              <a:rPr lang="en-US" dirty="0"/>
              <a:t>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CC9D-57C0-4AFA-94E4-BF9EE6A24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14619</TotalTime>
  <Words>3447</Words>
  <Application>Microsoft Office PowerPoint</Application>
  <PresentationFormat>On-screen Show (4:3)</PresentationFormat>
  <Paragraphs>858</Paragraphs>
  <Slides>80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Calibri</vt:lpstr>
      <vt:lpstr>Courier New</vt:lpstr>
      <vt:lpstr>Office Theme</vt:lpstr>
      <vt:lpstr>CISC 1600/1610 Computer Science I</vt:lpstr>
      <vt:lpstr>Each class – Take Attendance on BB</vt:lpstr>
      <vt:lpstr>This is a course…</vt:lpstr>
      <vt:lpstr>Instructor</vt:lpstr>
      <vt:lpstr>Introduction to programming  with C++</vt:lpstr>
      <vt:lpstr>Requirements</vt:lpstr>
      <vt:lpstr>How to succeed in class</vt:lpstr>
      <vt:lpstr>Course textbook</vt:lpstr>
      <vt:lpstr>Course Material</vt:lpstr>
      <vt:lpstr>“Two courses in one”:  CISC 1600 and CISC 1610</vt:lpstr>
      <vt:lpstr>PowerPoint Presentation</vt:lpstr>
      <vt:lpstr>Think about a program to put on a jacket? </vt:lpstr>
      <vt:lpstr>Programs are everywhere</vt:lpstr>
      <vt:lpstr>Programs are everywhere</vt:lpstr>
      <vt:lpstr>Programs are everywhere</vt:lpstr>
      <vt:lpstr>Programs have to be precise</vt:lpstr>
      <vt:lpstr>Computer system structure</vt:lpstr>
      <vt:lpstr>Tiny Bit of C++ History</vt:lpstr>
      <vt:lpstr>Why C++?</vt:lpstr>
      <vt:lpstr> Ready program to put on a jacket? </vt:lpstr>
      <vt:lpstr>Pseudocode to put on a jacket</vt:lpstr>
      <vt:lpstr>Programming Process</vt:lpstr>
      <vt:lpstr>Chocolate Chip Cookies</vt:lpstr>
      <vt:lpstr>4 Dozen Chocolate Chip Cookies</vt:lpstr>
      <vt:lpstr>How do we 'talk to a computer'?</vt:lpstr>
      <vt:lpstr>C++ – high-level language</vt:lpstr>
      <vt:lpstr>Compiler</vt:lpstr>
      <vt:lpstr>Binary</vt:lpstr>
      <vt:lpstr>A Little Bit about Binary</vt:lpstr>
      <vt:lpstr>#1. Convert this binary value to decimal</vt:lpstr>
      <vt:lpstr>#1. Convert this binary value to decimal</vt:lpstr>
      <vt:lpstr>#2. Convert this binary value to decimal</vt:lpstr>
      <vt:lpstr>#2. Convert this binary value to decimal</vt:lpstr>
      <vt:lpstr>Convert Decimal (base 10) to Binary (base 2)</vt:lpstr>
      <vt:lpstr>Give the Binary Value for: 510  </vt:lpstr>
      <vt:lpstr>Give the Binary Value for: 1210  </vt:lpstr>
      <vt:lpstr>Give the Binary Value for: 2610  </vt:lpstr>
      <vt:lpstr>Convert Decimal (base 10) to Binary (base 2)</vt:lpstr>
      <vt:lpstr>Why C++?</vt:lpstr>
      <vt:lpstr>Course outline</vt:lpstr>
      <vt:lpstr>From ThinkGeek.com</vt:lpstr>
      <vt:lpstr>Each character is stored in 1 byte  (ASCII binary)</vt:lpstr>
      <vt:lpstr>Programming basics</vt:lpstr>
      <vt:lpstr>What is the name of every first program?</vt:lpstr>
      <vt:lpstr>Our first program: “Hello world!”</vt:lpstr>
      <vt:lpstr>The components of “Hello world!”</vt:lpstr>
      <vt:lpstr>Using comments</vt:lpstr>
      <vt:lpstr>Preprocessor directives</vt:lpstr>
      <vt:lpstr>main function</vt:lpstr>
      <vt:lpstr>Statements</vt:lpstr>
      <vt:lpstr>Organize Using “white spaces”</vt:lpstr>
      <vt:lpstr>Directory structure Writing and compiling programs with Linux </vt:lpstr>
      <vt:lpstr>Linux/UNIX programming environment</vt:lpstr>
      <vt:lpstr>Command-line interface</vt:lpstr>
      <vt:lpstr>Let's Do It!</vt:lpstr>
      <vt:lpstr>ToDo: Mimir</vt:lpstr>
      <vt:lpstr>ToDo: Mimir</vt:lpstr>
      <vt:lpstr>Parts of the Mimir Environment</vt:lpstr>
      <vt:lpstr>Parts of the Mimir Environment</vt:lpstr>
      <vt:lpstr>Wait!</vt:lpstr>
      <vt:lpstr>Using the 'bash' terminal</vt:lpstr>
      <vt:lpstr>Directory structure</vt:lpstr>
      <vt:lpstr>Directory structure</vt:lpstr>
      <vt:lpstr>Key commands</vt:lpstr>
      <vt:lpstr>Key commands</vt:lpstr>
      <vt:lpstr>ToDo: Make Directories</vt:lpstr>
      <vt:lpstr>Additional Commands</vt:lpstr>
      <vt:lpstr>Editing in vi</vt:lpstr>
      <vt:lpstr>Editing in vi</vt:lpstr>
      <vt:lpstr>Vim is similar to vi</vt:lpstr>
      <vt:lpstr>ToDo: Create file called hello.cpp</vt:lpstr>
      <vt:lpstr>First Program “Hello world!”</vt:lpstr>
      <vt:lpstr>More details in creating executable files</vt:lpstr>
      <vt:lpstr>Let's compile!</vt:lpstr>
      <vt:lpstr>Let's run it!</vt:lpstr>
      <vt:lpstr>Let's submit it! (Mimir)</vt:lpstr>
      <vt:lpstr>Your results</vt:lpstr>
      <vt:lpstr>Can you see what is wrong?</vt:lpstr>
      <vt:lpstr>Go back and fix!</vt:lpstr>
      <vt:lpstr>After fixing the error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 1600 Computer Science I</dc:title>
  <dc:creator>Daniel Leeds</dc:creator>
  <cp:lastModifiedBy>Julie A. Harazduk</cp:lastModifiedBy>
  <cp:revision>211</cp:revision>
  <dcterms:created xsi:type="dcterms:W3CDTF">2014-07-27T21:09:56Z</dcterms:created>
  <dcterms:modified xsi:type="dcterms:W3CDTF">2022-09-02T15:23:58Z</dcterms:modified>
</cp:coreProperties>
</file>